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3" r:id="rId7"/>
    <p:sldId id="260" r:id="rId8"/>
    <p:sldId id="261" r:id="rId9"/>
    <p:sldId id="264" r:id="rId10"/>
    <p:sldId id="265" r:id="rId11"/>
    <p:sldId id="266"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B61"/>
    <a:srgbClr val="AAD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EB12-9121-4F52-BB38-6008845C4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3C9E46-754F-453D-9E28-5537C7008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6CD2C2-8C19-40BE-A6E4-3C8AE4DAC997}"/>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5" name="Footer Placeholder 4">
            <a:extLst>
              <a:ext uri="{FF2B5EF4-FFF2-40B4-BE49-F238E27FC236}">
                <a16:creationId xmlns:a16="http://schemas.microsoft.com/office/drawing/2014/main" id="{9016F9EE-312B-4C4F-8C2A-489D1D53D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391C0A-5D4C-4946-A7A9-71B3177F5864}"/>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7885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7AE9-2F78-41FA-B45C-BD06F3F12F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81D1-9A68-4F62-A2C4-D4B592EC05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11394B-4CC0-4BA3-AD68-D070243689DC}"/>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5" name="Footer Placeholder 4">
            <a:extLst>
              <a:ext uri="{FF2B5EF4-FFF2-40B4-BE49-F238E27FC236}">
                <a16:creationId xmlns:a16="http://schemas.microsoft.com/office/drawing/2014/main" id="{907D5322-E072-4400-A496-1AA43344A4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C122CC-C68E-4C33-941C-D2F381B473BB}"/>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373034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CD3BA-32B9-4477-91FE-15314014BD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8EB259-A358-42BD-AF4A-F80EA0DA9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4846CF-DF04-4030-873F-DDF5BE02790B}"/>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5" name="Footer Placeholder 4">
            <a:extLst>
              <a:ext uri="{FF2B5EF4-FFF2-40B4-BE49-F238E27FC236}">
                <a16:creationId xmlns:a16="http://schemas.microsoft.com/office/drawing/2014/main" id="{0342E7C7-A4B8-4BE8-A19C-0B39BDE532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6BD303-C0F5-4B2F-BA33-4053B2BC7B0D}"/>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285819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6F9A-32D8-41C9-B77A-A690CDE77F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D0D06C-AE59-4657-9605-9E6CE8652B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96D2C-668D-4EC6-8B5B-B11AA62A670C}"/>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5" name="Footer Placeholder 4">
            <a:extLst>
              <a:ext uri="{FF2B5EF4-FFF2-40B4-BE49-F238E27FC236}">
                <a16:creationId xmlns:a16="http://schemas.microsoft.com/office/drawing/2014/main" id="{6799358F-FAAE-4B5E-8B4E-A980EC391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7EC10-E37E-489F-A2DF-202EE01448F5}"/>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427129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DB47-99E8-4E14-B118-A9B512E80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E03D22-099D-49B7-A0A9-FFF89F5C24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1D9DC-FB2B-4EA5-AFBA-A47AEA47BA7B}"/>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5" name="Footer Placeholder 4">
            <a:extLst>
              <a:ext uri="{FF2B5EF4-FFF2-40B4-BE49-F238E27FC236}">
                <a16:creationId xmlns:a16="http://schemas.microsoft.com/office/drawing/2014/main" id="{609E5D66-5B0F-42CC-9180-DEE01CB9E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3712A7-0142-4F3A-BE33-2CC79DFCB80B}"/>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310934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0675-28DD-4179-B913-2C2C26DD75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8A8118-4866-4A8D-A2B0-CB6C89A4A9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7C0DD2-4863-4D73-8AC5-9BCFBF0CD0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E35E4C-1425-41FA-A844-00A6346F0926}"/>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6" name="Footer Placeholder 5">
            <a:extLst>
              <a:ext uri="{FF2B5EF4-FFF2-40B4-BE49-F238E27FC236}">
                <a16:creationId xmlns:a16="http://schemas.microsoft.com/office/drawing/2014/main" id="{93A56273-BF1A-4702-85F2-C97B8A8349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97B18-0862-4B56-B3AB-84023D91044E}"/>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316974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72DF-D9CD-4613-8411-08569AE3F8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9CDDE9-C2DE-48CA-8C04-3C83BE81A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D5B42-21A0-4E2E-B56E-13AF3E223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7E4D8-E7CD-495A-AC78-A948F8E2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774839-3564-4F3C-B9D0-9D81413F11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954F05-963E-4620-AA7B-14BEB166E6C0}"/>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8" name="Footer Placeholder 7">
            <a:extLst>
              <a:ext uri="{FF2B5EF4-FFF2-40B4-BE49-F238E27FC236}">
                <a16:creationId xmlns:a16="http://schemas.microsoft.com/office/drawing/2014/main" id="{5DD1CD8E-F5D6-492F-86C1-AB9EE4D91B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D7D920-E78D-46CE-AD36-626AAFDAC911}"/>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399544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1B5A-BE58-43FB-91FA-1DF7622C7D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31A907-68AB-45A6-A71B-1AE42F0F50A3}"/>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4" name="Footer Placeholder 3">
            <a:extLst>
              <a:ext uri="{FF2B5EF4-FFF2-40B4-BE49-F238E27FC236}">
                <a16:creationId xmlns:a16="http://schemas.microsoft.com/office/drawing/2014/main" id="{4DA0A0B9-CDE4-4ADA-9132-DD8E6AC1F8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AF6E08-0A16-4FDC-8FC0-1006D371FE29}"/>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62792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556FF-1AB6-48D4-9A3B-9C7465814EA9}"/>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3" name="Footer Placeholder 2">
            <a:extLst>
              <a:ext uri="{FF2B5EF4-FFF2-40B4-BE49-F238E27FC236}">
                <a16:creationId xmlns:a16="http://schemas.microsoft.com/office/drawing/2014/main" id="{760E54F0-5E61-498E-BE89-6B2BFB5EA9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D31474-2FCA-4D9E-8C50-8100AAF19F47}"/>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282571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CE3E-9CAA-440C-9F9D-0F04E870D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6D3E94-78DD-4009-AE86-F4D4FE4BA4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F72B32-F780-4DDF-B0B5-12557D4B0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A774F-F65F-474B-A136-AE3E87A344C4}"/>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6" name="Footer Placeholder 5">
            <a:extLst>
              <a:ext uri="{FF2B5EF4-FFF2-40B4-BE49-F238E27FC236}">
                <a16:creationId xmlns:a16="http://schemas.microsoft.com/office/drawing/2014/main" id="{6B320974-CF80-4018-9CD4-C85364DC1D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F7DC4-D80C-4C68-A8A8-3BCE2342BB46}"/>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314943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B455-A388-47B9-AFC8-B1E49CA97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C3C200-1518-4D22-84BF-6931C4546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9AA510-A771-4B2B-8EFC-2FE46EB7A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01C60-18CD-48C9-9385-0649549B6AB6}"/>
              </a:ext>
            </a:extLst>
          </p:cNvPr>
          <p:cNvSpPr>
            <a:spLocks noGrp="1"/>
          </p:cNvSpPr>
          <p:nvPr>
            <p:ph type="dt" sz="half" idx="10"/>
          </p:nvPr>
        </p:nvSpPr>
        <p:spPr/>
        <p:txBody>
          <a:bodyPr/>
          <a:lstStyle/>
          <a:p>
            <a:fld id="{6851233D-0419-4309-AF5A-B3AECACD42BF}" type="datetimeFigureOut">
              <a:rPr lang="en-GB" smtClean="0"/>
              <a:t>20/09/2020</a:t>
            </a:fld>
            <a:endParaRPr lang="en-GB"/>
          </a:p>
        </p:txBody>
      </p:sp>
      <p:sp>
        <p:nvSpPr>
          <p:cNvPr id="6" name="Footer Placeholder 5">
            <a:extLst>
              <a:ext uri="{FF2B5EF4-FFF2-40B4-BE49-F238E27FC236}">
                <a16:creationId xmlns:a16="http://schemas.microsoft.com/office/drawing/2014/main" id="{B97F2AA7-5216-4C23-93FF-B2DC50FAC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DCE31F-7714-449B-9017-E0577B432F34}"/>
              </a:ext>
            </a:extLst>
          </p:cNvPr>
          <p:cNvSpPr>
            <a:spLocks noGrp="1"/>
          </p:cNvSpPr>
          <p:nvPr>
            <p:ph type="sldNum" sz="quarter" idx="12"/>
          </p:nvPr>
        </p:nvSpPr>
        <p:spPr/>
        <p:txBody>
          <a:bodyPr/>
          <a:lstStyle/>
          <a:p>
            <a:fld id="{84DA937F-3AA7-45BF-ADB4-F522B5FD8715}" type="slidenum">
              <a:rPr lang="en-GB" smtClean="0"/>
              <a:t>‹#›</a:t>
            </a:fld>
            <a:endParaRPr lang="en-GB"/>
          </a:p>
        </p:txBody>
      </p:sp>
    </p:spTree>
    <p:extLst>
      <p:ext uri="{BB962C8B-B14F-4D97-AF65-F5344CB8AC3E}">
        <p14:creationId xmlns:p14="http://schemas.microsoft.com/office/powerpoint/2010/main" val="72806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C48A74-1C4E-4651-BA4A-CC9F82DA93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579207-4243-4C10-A07E-513917CF7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8CD59C-398F-43F8-BD54-2248AD801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1233D-0419-4309-AF5A-B3AECACD42BF}" type="datetimeFigureOut">
              <a:rPr lang="en-GB" smtClean="0"/>
              <a:t>20/09/2020</a:t>
            </a:fld>
            <a:endParaRPr lang="en-GB"/>
          </a:p>
        </p:txBody>
      </p:sp>
      <p:sp>
        <p:nvSpPr>
          <p:cNvPr id="5" name="Footer Placeholder 4">
            <a:extLst>
              <a:ext uri="{FF2B5EF4-FFF2-40B4-BE49-F238E27FC236}">
                <a16:creationId xmlns:a16="http://schemas.microsoft.com/office/drawing/2014/main" id="{80D95661-C5BB-4333-9A97-E108B6765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F8A96F-AF7F-4774-B32D-B416EF925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A937F-3AA7-45BF-ADB4-F522B5FD8715}" type="slidenum">
              <a:rPr lang="en-GB" smtClean="0"/>
              <a:t>‹#›</a:t>
            </a:fld>
            <a:endParaRPr lang="en-GB"/>
          </a:p>
        </p:txBody>
      </p:sp>
    </p:spTree>
    <p:extLst>
      <p:ext uri="{BB962C8B-B14F-4D97-AF65-F5344CB8AC3E}">
        <p14:creationId xmlns:p14="http://schemas.microsoft.com/office/powerpoint/2010/main" val="258251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www.bbc.co.uk/bitesize/guides/zpmnb9q/revision/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B3A7F-441F-433C-A961-843E4B400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877" y="-24440"/>
            <a:ext cx="5518111" cy="6858000"/>
          </a:xfrm>
          <a:prstGeom prst="rect">
            <a:avLst/>
          </a:prstGeom>
        </p:spPr>
      </p:pic>
      <p:sp>
        <p:nvSpPr>
          <p:cNvPr id="6" name="Rectangle 5">
            <a:extLst>
              <a:ext uri="{FF2B5EF4-FFF2-40B4-BE49-F238E27FC236}">
                <a16:creationId xmlns:a16="http://schemas.microsoft.com/office/drawing/2014/main" id="{B1923EEA-9BA5-435F-8710-45E2778AA6BF}"/>
              </a:ext>
            </a:extLst>
          </p:cNvPr>
          <p:cNvSpPr/>
          <p:nvPr/>
        </p:nvSpPr>
        <p:spPr>
          <a:xfrm>
            <a:off x="362466" y="467742"/>
            <a:ext cx="5433134" cy="5655076"/>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819666" y="843378"/>
            <a:ext cx="4518734" cy="4669655"/>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830F8F-6566-4C59-BD5E-C820F2C1B3CA}"/>
              </a:ext>
            </a:extLst>
          </p:cNvPr>
          <p:cNvSpPr/>
          <p:nvPr/>
        </p:nvSpPr>
        <p:spPr>
          <a:xfrm>
            <a:off x="1060692" y="2432121"/>
            <a:ext cx="4036682" cy="1323439"/>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Habitats Topic</a:t>
            </a:r>
          </a:p>
          <a:p>
            <a:pPr algn="ctr"/>
            <a:r>
              <a:rPr lang="en-US" sz="40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By Lucy Parrianen</a:t>
            </a:r>
            <a:endParaRPr lang="en-US" sz="40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endParaRPr>
          </a:p>
        </p:txBody>
      </p:sp>
      <p:sp>
        <p:nvSpPr>
          <p:cNvPr id="10" name="Rectangle: Rounded Corners 9">
            <a:extLst>
              <a:ext uri="{FF2B5EF4-FFF2-40B4-BE49-F238E27FC236}">
                <a16:creationId xmlns:a16="http://schemas.microsoft.com/office/drawing/2014/main" id="{5352D434-8F89-4C76-8B0E-76F14590BFC3}"/>
              </a:ext>
            </a:extLst>
          </p:cNvPr>
          <p:cNvSpPr/>
          <p:nvPr/>
        </p:nvSpPr>
        <p:spPr>
          <a:xfrm>
            <a:off x="164458" y="6324229"/>
            <a:ext cx="5770043" cy="401715"/>
          </a:xfrm>
          <a:prstGeom prst="roundRect">
            <a:avLst/>
          </a:prstGeom>
          <a:solidFill>
            <a:srgbClr val="78BB6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Widgit</a:t>
            </a:r>
            <a:r>
              <a:rPr lang="en-GB" dirty="0">
                <a:solidFill>
                  <a:schemeClr val="tx1"/>
                </a:solidFill>
              </a:rPr>
              <a:t> symbols used throughout – see copyright</a:t>
            </a:r>
          </a:p>
        </p:txBody>
      </p:sp>
    </p:spTree>
    <p:extLst>
      <p:ext uri="{BB962C8B-B14F-4D97-AF65-F5344CB8AC3E}">
        <p14:creationId xmlns:p14="http://schemas.microsoft.com/office/powerpoint/2010/main" val="2230321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3</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To learn what a rainforest is and the creatures/plants that live there.</a:t>
            </a:r>
          </a:p>
        </p:txBody>
      </p:sp>
      <p:sp>
        <p:nvSpPr>
          <p:cNvPr id="16" name="TextBox 15">
            <a:extLst>
              <a:ext uri="{FF2B5EF4-FFF2-40B4-BE49-F238E27FC236}">
                <a16:creationId xmlns:a16="http://schemas.microsoft.com/office/drawing/2014/main" id="{16D2622E-9487-49BE-B2AD-BD483835CF92}"/>
              </a:ext>
            </a:extLst>
          </p:cNvPr>
          <p:cNvSpPr txBox="1"/>
          <p:nvPr/>
        </p:nvSpPr>
        <p:spPr>
          <a:xfrm>
            <a:off x="278167" y="2584331"/>
            <a:ext cx="6094520" cy="369332"/>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	</a:t>
            </a:r>
          </a:p>
        </p:txBody>
      </p:sp>
      <p:sp>
        <p:nvSpPr>
          <p:cNvPr id="15" name="Speech Bubble: Rectangle 14">
            <a:extLst>
              <a:ext uri="{FF2B5EF4-FFF2-40B4-BE49-F238E27FC236}">
                <a16:creationId xmlns:a16="http://schemas.microsoft.com/office/drawing/2014/main" id="{6558DC41-9428-46EE-9914-1B5281E2EAB4}"/>
              </a:ext>
            </a:extLst>
          </p:cNvPr>
          <p:cNvSpPr/>
          <p:nvPr/>
        </p:nvSpPr>
        <p:spPr>
          <a:xfrm>
            <a:off x="819704" y="2491309"/>
            <a:ext cx="6090082" cy="1899821"/>
          </a:xfrm>
          <a:prstGeom prst="wedgeRectCallout">
            <a:avLst>
              <a:gd name="adj1" fmla="val 1325"/>
              <a:gd name="adj2" fmla="val 1036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rgbClr val="000000"/>
                </a:solidFill>
                <a:latin typeface="Arial Nova" panose="020B0504020202020204" pitchFamily="34" charset="0"/>
              </a:rPr>
              <a:t>Key questions: </a:t>
            </a:r>
          </a:p>
          <a:p>
            <a:r>
              <a:rPr lang="en-GB" sz="1800" b="0" i="0" u="none" strike="noStrike" baseline="0" dirty="0">
                <a:solidFill>
                  <a:srgbClr val="000000"/>
                </a:solidFill>
                <a:latin typeface="Arial Nova" panose="020B0504020202020204" pitchFamily="34" charset="0"/>
              </a:rPr>
              <a:t>Do you </a:t>
            </a:r>
            <a:r>
              <a:rPr lang="en-US" sz="1800" b="0" i="0" u="none" strike="noStrike" baseline="0" dirty="0">
                <a:solidFill>
                  <a:srgbClr val="000000"/>
                </a:solidFill>
                <a:latin typeface="Arial Nova" panose="020B0504020202020204" pitchFamily="34" charset="0"/>
              </a:rPr>
              <a:t>know what a rainforest is? What are layers? Why do you think there are layers? Why is it called the ‘rain’ forest? What do you think it is like there? What animals do you know that live there?</a:t>
            </a:r>
          </a:p>
        </p:txBody>
      </p:sp>
      <p:pic>
        <p:nvPicPr>
          <p:cNvPr id="3" name="Picture 2">
            <a:extLst>
              <a:ext uri="{FF2B5EF4-FFF2-40B4-BE49-F238E27FC236}">
                <a16:creationId xmlns:a16="http://schemas.microsoft.com/office/drawing/2014/main" id="{F8FFF7D2-8FDD-49E8-B3D4-A0655E9F5151}"/>
              </a:ext>
            </a:extLst>
          </p:cNvPr>
          <p:cNvPicPr>
            <a:picLocks noChangeAspect="1"/>
          </p:cNvPicPr>
          <p:nvPr/>
        </p:nvPicPr>
        <p:blipFill>
          <a:blip r:embed="rId2"/>
          <a:stretch>
            <a:fillRect/>
          </a:stretch>
        </p:blipFill>
        <p:spPr>
          <a:xfrm>
            <a:off x="7256754" y="1478178"/>
            <a:ext cx="3786465" cy="3631388"/>
          </a:xfrm>
          <a:prstGeom prst="rect">
            <a:avLst/>
          </a:prstGeom>
        </p:spPr>
      </p:pic>
      <p:pic>
        <p:nvPicPr>
          <p:cNvPr id="8" name="Picture 7">
            <a:extLst>
              <a:ext uri="{FF2B5EF4-FFF2-40B4-BE49-F238E27FC236}">
                <a16:creationId xmlns:a16="http://schemas.microsoft.com/office/drawing/2014/main" id="{C59EC7DE-C48C-4BD9-BF64-EB28AC916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737" y="4242790"/>
            <a:ext cx="3429000" cy="3429000"/>
          </a:xfrm>
          <a:prstGeom prst="rect">
            <a:avLst/>
          </a:prstGeom>
        </p:spPr>
      </p:pic>
    </p:spTree>
    <p:extLst>
      <p:ext uri="{BB962C8B-B14F-4D97-AF65-F5344CB8AC3E}">
        <p14:creationId xmlns:p14="http://schemas.microsoft.com/office/powerpoint/2010/main" val="8984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3</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To learn what a rainforest is and the creatures/plants that live there.</a:t>
            </a:r>
          </a:p>
        </p:txBody>
      </p:sp>
      <p:sp>
        <p:nvSpPr>
          <p:cNvPr id="13" name="TextBox 12">
            <a:extLst>
              <a:ext uri="{FF2B5EF4-FFF2-40B4-BE49-F238E27FC236}">
                <a16:creationId xmlns:a16="http://schemas.microsoft.com/office/drawing/2014/main" id="{CEAEA80E-10E6-4946-ACD6-F87A22EC36AC}"/>
              </a:ext>
            </a:extLst>
          </p:cNvPr>
          <p:cNvSpPr txBox="1"/>
          <p:nvPr/>
        </p:nvSpPr>
        <p:spPr>
          <a:xfrm>
            <a:off x="122823" y="1924334"/>
            <a:ext cx="5478987" cy="3693319"/>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Explain that animals in the rainforest can live on the floor, understory, canopy or emergent layer. </a:t>
            </a:r>
          </a:p>
          <a:p>
            <a:endParaRPr lang="en-US" sz="1800" b="0" i="0" u="none" strike="noStrike" baseline="0" dirty="0">
              <a:solidFill>
                <a:srgbClr val="000000"/>
              </a:solidFill>
              <a:latin typeface="Arial Nova" panose="020B0504020202020204" pitchFamily="34" charset="0"/>
            </a:endParaRPr>
          </a:p>
          <a:p>
            <a:r>
              <a:rPr lang="en-US" sz="1800" b="0" i="0" u="none" strike="noStrike" baseline="0" dirty="0">
                <a:solidFill>
                  <a:srgbClr val="000000"/>
                </a:solidFill>
                <a:latin typeface="Arial Nova" panose="020B0504020202020204" pitchFamily="34" charset="0"/>
              </a:rPr>
              <a:t>Explain that birds live high in the emergent layer to be able to stay safe. </a:t>
            </a:r>
          </a:p>
          <a:p>
            <a:endParaRPr lang="en-US" dirty="0">
              <a:solidFill>
                <a:srgbClr val="000000"/>
              </a:solidFill>
              <a:latin typeface="Arial Nova" panose="020B0504020202020204" pitchFamily="34" charset="0"/>
            </a:endParaRPr>
          </a:p>
          <a:p>
            <a:r>
              <a:rPr lang="en-US" sz="1800" b="0" i="0" u="none" strike="noStrike" baseline="0" dirty="0">
                <a:solidFill>
                  <a:srgbClr val="000000"/>
                </a:solidFill>
                <a:latin typeface="Arial Nova" panose="020B0504020202020204" pitchFamily="34" charset="0"/>
              </a:rPr>
              <a:t>Leopards and big cats live on the forest floor as they can’t climb trees.</a:t>
            </a:r>
          </a:p>
          <a:p>
            <a:endParaRPr lang="en-US" dirty="0">
              <a:solidFill>
                <a:srgbClr val="000000"/>
              </a:solidFill>
              <a:latin typeface="Arial Nova" panose="020B0504020202020204" pitchFamily="34" charset="0"/>
            </a:endParaRPr>
          </a:p>
          <a:p>
            <a:r>
              <a:rPr lang="en-US" sz="1800" b="0" i="0" u="none" strike="noStrike" baseline="0" dirty="0">
                <a:solidFill>
                  <a:srgbClr val="000000"/>
                </a:solidFill>
                <a:latin typeface="Arial Nova" panose="020B0504020202020204" pitchFamily="34" charset="0"/>
              </a:rPr>
              <a:t> Some animals may go between the layers, for example, a monkey will travel between layers as they swing through the forest. 	</a:t>
            </a:r>
          </a:p>
          <a:p>
            <a:endParaRPr lang="en-US" sz="1800" b="0" i="0" u="none" strike="noStrike" baseline="0" dirty="0">
              <a:solidFill>
                <a:srgbClr val="000000"/>
              </a:solidFill>
              <a:latin typeface="Arial Nova" panose="020B0504020202020204" pitchFamily="34" charset="0"/>
            </a:endParaRPr>
          </a:p>
        </p:txBody>
      </p:sp>
      <p:pic>
        <p:nvPicPr>
          <p:cNvPr id="4" name="Picture 3">
            <a:extLst>
              <a:ext uri="{FF2B5EF4-FFF2-40B4-BE49-F238E27FC236}">
                <a16:creationId xmlns:a16="http://schemas.microsoft.com/office/drawing/2014/main" id="{F61DD7C7-6E3B-4EF5-87D2-6F4EB42955E2}"/>
              </a:ext>
            </a:extLst>
          </p:cNvPr>
          <p:cNvPicPr>
            <a:picLocks noChangeAspect="1"/>
          </p:cNvPicPr>
          <p:nvPr/>
        </p:nvPicPr>
        <p:blipFill>
          <a:blip r:embed="rId2"/>
          <a:stretch>
            <a:fillRect/>
          </a:stretch>
        </p:blipFill>
        <p:spPr>
          <a:xfrm>
            <a:off x="412674" y="5472146"/>
            <a:ext cx="1274084" cy="1221903"/>
          </a:xfrm>
          <a:prstGeom prst="rect">
            <a:avLst/>
          </a:prstGeom>
        </p:spPr>
      </p:pic>
      <p:pic>
        <p:nvPicPr>
          <p:cNvPr id="5" name="Picture 4">
            <a:extLst>
              <a:ext uri="{FF2B5EF4-FFF2-40B4-BE49-F238E27FC236}">
                <a16:creationId xmlns:a16="http://schemas.microsoft.com/office/drawing/2014/main" id="{D43415FE-8FEE-4CC0-B42C-0552B716FEBC}"/>
              </a:ext>
            </a:extLst>
          </p:cNvPr>
          <p:cNvPicPr>
            <a:picLocks noChangeAspect="1"/>
          </p:cNvPicPr>
          <p:nvPr/>
        </p:nvPicPr>
        <p:blipFill>
          <a:blip r:embed="rId3"/>
          <a:stretch>
            <a:fillRect/>
          </a:stretch>
        </p:blipFill>
        <p:spPr>
          <a:xfrm>
            <a:off x="5885896" y="632115"/>
            <a:ext cx="5943600" cy="4991100"/>
          </a:xfrm>
          <a:prstGeom prst="rect">
            <a:avLst/>
          </a:prstGeom>
        </p:spPr>
      </p:pic>
      <p:sp>
        <p:nvSpPr>
          <p:cNvPr id="10" name="TextBox 9">
            <a:extLst>
              <a:ext uri="{FF2B5EF4-FFF2-40B4-BE49-F238E27FC236}">
                <a16:creationId xmlns:a16="http://schemas.microsoft.com/office/drawing/2014/main" id="{FFD07E34-7FBB-4B42-AF36-91B5F62C70DB}"/>
              </a:ext>
            </a:extLst>
          </p:cNvPr>
          <p:cNvSpPr txBox="1"/>
          <p:nvPr/>
        </p:nvSpPr>
        <p:spPr>
          <a:xfrm>
            <a:off x="6551720" y="5797118"/>
            <a:ext cx="5095783" cy="1200329"/>
          </a:xfrm>
          <a:prstGeom prst="rect">
            <a:avLst/>
          </a:prstGeom>
          <a:noFill/>
        </p:spPr>
        <p:txBody>
          <a:bodyPr wrap="square" rtlCol="0">
            <a:spAutoFit/>
          </a:bodyPr>
          <a:lstStyle/>
          <a:p>
            <a:r>
              <a:rPr lang="en-GB" dirty="0"/>
              <a:t>Copyright – BBC</a:t>
            </a:r>
          </a:p>
          <a:p>
            <a:r>
              <a:rPr lang="en-GB" dirty="0">
                <a:hlinkClick r:id="rId4"/>
              </a:rPr>
              <a:t>https://www.bbc.co.uk/bitesize/guides/zpmnb9q/revision/1</a:t>
            </a:r>
            <a:r>
              <a:rPr lang="en-GB" dirty="0"/>
              <a:t> </a:t>
            </a:r>
          </a:p>
          <a:p>
            <a:endParaRPr lang="en-GB" dirty="0"/>
          </a:p>
        </p:txBody>
      </p:sp>
    </p:spTree>
    <p:extLst>
      <p:ext uri="{BB962C8B-B14F-4D97-AF65-F5344CB8AC3E}">
        <p14:creationId xmlns:p14="http://schemas.microsoft.com/office/powerpoint/2010/main" val="273292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3</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Activity </a:t>
            </a:r>
          </a:p>
        </p:txBody>
      </p:sp>
      <p:sp>
        <p:nvSpPr>
          <p:cNvPr id="13" name="TextBox 12">
            <a:extLst>
              <a:ext uri="{FF2B5EF4-FFF2-40B4-BE49-F238E27FC236}">
                <a16:creationId xmlns:a16="http://schemas.microsoft.com/office/drawing/2014/main" id="{CEAEA80E-10E6-4946-ACD6-F87A22EC36AC}"/>
              </a:ext>
            </a:extLst>
          </p:cNvPr>
          <p:cNvSpPr txBox="1"/>
          <p:nvPr/>
        </p:nvSpPr>
        <p:spPr>
          <a:xfrm>
            <a:off x="122823" y="1924334"/>
            <a:ext cx="5478987" cy="3416320"/>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Activity (ART) : </a:t>
            </a:r>
          </a:p>
          <a:p>
            <a:r>
              <a:rPr lang="en-US" sz="1800" b="0" i="1" u="none" strike="noStrike" baseline="0" dirty="0">
                <a:solidFill>
                  <a:srgbClr val="000000"/>
                </a:solidFill>
                <a:latin typeface="Arial Nova" panose="020B0504020202020204" pitchFamily="34" charset="0"/>
              </a:rPr>
              <a:t>Create the rainforest background using crayons, paints, pencils, pens or collage materials. See example. </a:t>
            </a:r>
            <a:r>
              <a:rPr lang="en-US" sz="1200" b="0" i="1" u="none" strike="noStrike" baseline="0" dirty="0">
                <a:solidFill>
                  <a:srgbClr val="000000"/>
                </a:solidFill>
                <a:latin typeface="Arial Nova" panose="020B0504020202020204" pitchFamily="34" charset="0"/>
              </a:rPr>
              <a:t>(using Twinkl animal picture cards)</a:t>
            </a:r>
          </a:p>
          <a:p>
            <a:endParaRPr lang="en-US" i="1" dirty="0">
              <a:solidFill>
                <a:srgbClr val="000000"/>
              </a:solidFill>
              <a:latin typeface="Arial Nova" panose="020B0504020202020204" pitchFamily="34" charset="0"/>
            </a:endParaRPr>
          </a:p>
          <a:p>
            <a:r>
              <a:rPr lang="en-US" sz="1800" b="0" i="1" u="none" strike="noStrike" baseline="0" dirty="0">
                <a:solidFill>
                  <a:srgbClr val="000000"/>
                </a:solidFill>
                <a:latin typeface="Arial Nova" panose="020B0504020202020204" pitchFamily="34" charset="0"/>
              </a:rPr>
              <a:t>Once you have finished, print off the free </a:t>
            </a:r>
            <a:r>
              <a:rPr lang="en-US" sz="1800" b="0" i="1" u="none" strike="noStrike" baseline="0" dirty="0" err="1">
                <a:solidFill>
                  <a:srgbClr val="000000"/>
                </a:solidFill>
                <a:latin typeface="Arial Nova" panose="020B0504020202020204" pitchFamily="34" charset="0"/>
              </a:rPr>
              <a:t>colouring</a:t>
            </a:r>
            <a:r>
              <a:rPr lang="en-US" sz="1800" b="0" i="1" u="none" strike="noStrike" baseline="0" dirty="0">
                <a:solidFill>
                  <a:srgbClr val="000000"/>
                </a:solidFill>
                <a:latin typeface="Arial Nova" panose="020B0504020202020204" pitchFamily="34" charset="0"/>
              </a:rPr>
              <a:t> sheets on the website (https://www.lucyparrianenauthor.com/) to recap some of the other habitats that you have explored.</a:t>
            </a:r>
            <a:r>
              <a:rPr lang="en-US" sz="1800" b="0" i="0" u="none" strike="noStrike" baseline="0" dirty="0">
                <a:solidFill>
                  <a:srgbClr val="000000"/>
                </a:solidFill>
                <a:latin typeface="Arial Nova" panose="020B0504020202020204" pitchFamily="34" charset="0"/>
              </a:rPr>
              <a:t>	</a:t>
            </a:r>
          </a:p>
          <a:p>
            <a:r>
              <a:rPr lang="en-US" sz="1800" b="0" i="0" u="none" strike="noStrike" baseline="0" dirty="0">
                <a:solidFill>
                  <a:srgbClr val="000000"/>
                </a:solidFill>
                <a:latin typeface="Arial Nova" panose="020B0504020202020204" pitchFamily="34" charset="0"/>
              </a:rPr>
              <a:t>	</a:t>
            </a:r>
          </a:p>
          <a:p>
            <a:endParaRPr lang="en-US" sz="1800" b="0" i="0" u="none" strike="noStrike" baseline="0" dirty="0">
              <a:solidFill>
                <a:srgbClr val="000000"/>
              </a:solidFill>
              <a:latin typeface="Arial Nova" panose="020B0504020202020204" pitchFamily="34" charset="0"/>
            </a:endParaRPr>
          </a:p>
        </p:txBody>
      </p:sp>
      <p:pic>
        <p:nvPicPr>
          <p:cNvPr id="4" name="Picture 3">
            <a:extLst>
              <a:ext uri="{FF2B5EF4-FFF2-40B4-BE49-F238E27FC236}">
                <a16:creationId xmlns:a16="http://schemas.microsoft.com/office/drawing/2014/main" id="{F61DD7C7-6E3B-4EF5-87D2-6F4EB42955E2}"/>
              </a:ext>
            </a:extLst>
          </p:cNvPr>
          <p:cNvPicPr>
            <a:picLocks noChangeAspect="1"/>
          </p:cNvPicPr>
          <p:nvPr/>
        </p:nvPicPr>
        <p:blipFill>
          <a:blip r:embed="rId2"/>
          <a:stretch>
            <a:fillRect/>
          </a:stretch>
        </p:blipFill>
        <p:spPr>
          <a:xfrm>
            <a:off x="412674" y="5472146"/>
            <a:ext cx="1274084" cy="1221903"/>
          </a:xfrm>
          <a:prstGeom prst="rect">
            <a:avLst/>
          </a:prstGeom>
        </p:spPr>
      </p:pic>
      <p:sp>
        <p:nvSpPr>
          <p:cNvPr id="11" name="TextBox 10">
            <a:extLst>
              <a:ext uri="{FF2B5EF4-FFF2-40B4-BE49-F238E27FC236}">
                <a16:creationId xmlns:a16="http://schemas.microsoft.com/office/drawing/2014/main" id="{5DEE1303-6330-4041-A654-E95DFFEB6374}"/>
              </a:ext>
            </a:extLst>
          </p:cNvPr>
          <p:cNvSpPr txBox="1"/>
          <p:nvPr/>
        </p:nvSpPr>
        <p:spPr>
          <a:xfrm>
            <a:off x="6014484" y="6047718"/>
            <a:ext cx="6094520" cy="646331"/>
          </a:xfrm>
          <a:prstGeom prst="rect">
            <a:avLst/>
          </a:prstGeom>
          <a:noFill/>
        </p:spPr>
        <p:txBody>
          <a:bodyPr wrap="square">
            <a:spAutoFit/>
          </a:bodyPr>
          <a:lstStyle/>
          <a:p>
            <a:r>
              <a:rPr lang="en-US" sz="1800" b="0" i="1" u="none" strike="noStrike" baseline="0" dirty="0">
                <a:solidFill>
                  <a:srgbClr val="000000"/>
                </a:solidFill>
                <a:latin typeface="Arial Nova" panose="020B0504020202020204" pitchFamily="34" charset="0"/>
              </a:rPr>
              <a:t>Copyright: Twinkl (animal picture cards )</a:t>
            </a:r>
          </a:p>
          <a:p>
            <a:r>
              <a:rPr lang="en-US" sz="1800" b="0" i="1" u="none" strike="noStrike" baseline="0" dirty="0">
                <a:solidFill>
                  <a:srgbClr val="000000"/>
                </a:solidFill>
                <a:latin typeface="Arial Nova" panose="020B0504020202020204" pitchFamily="34" charset="0"/>
                <a:hlinkClick r:id="rId3"/>
              </a:rPr>
              <a:t>https://www.twinkl.co.uk/</a:t>
            </a:r>
            <a:r>
              <a:rPr lang="en-US" i="1" dirty="0">
                <a:solidFill>
                  <a:srgbClr val="000000"/>
                </a:solidFill>
                <a:latin typeface="Arial Nova" panose="020B0504020202020204" pitchFamily="34" charset="0"/>
              </a:rPr>
              <a:t> </a:t>
            </a:r>
            <a:endParaRPr lang="en-US" sz="1800" b="0" i="1" u="none" strike="noStrike" baseline="0" dirty="0">
              <a:solidFill>
                <a:srgbClr val="000000"/>
              </a:solidFill>
              <a:latin typeface="Arial Nova" panose="020B0504020202020204" pitchFamily="34" charset="0"/>
            </a:endParaRPr>
          </a:p>
        </p:txBody>
      </p:sp>
      <p:pic>
        <p:nvPicPr>
          <p:cNvPr id="5122" name="Picture 2" descr="Image preview">
            <a:extLst>
              <a:ext uri="{FF2B5EF4-FFF2-40B4-BE49-F238E27FC236}">
                <a16:creationId xmlns:a16="http://schemas.microsoft.com/office/drawing/2014/main" id="{CC8A9EAF-E7AD-4A55-8777-8583EBBA2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564" y="931974"/>
            <a:ext cx="6149267" cy="461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12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4975287"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4465467"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4465467"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4</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a:t>
            </a:r>
            <a:r>
              <a:rPr lang="en-US" sz="1800" b="0" i="0" u="none" strike="noStrike" baseline="0" dirty="0">
                <a:solidFill>
                  <a:srgbClr val="000000"/>
                </a:solidFill>
                <a:latin typeface="Arial Nova" panose="020B0504020202020204" pitchFamily="34" charset="0"/>
              </a:rPr>
              <a:t> </a:t>
            </a: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To apply habitat knowledge to ‘what’s wrong?’ pictures. 	</a:t>
            </a:r>
          </a:p>
          <a:p>
            <a:pPr algn="ctr"/>
            <a:endPar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16D2622E-9487-49BE-B2AD-BD483835CF92}"/>
              </a:ext>
            </a:extLst>
          </p:cNvPr>
          <p:cNvSpPr txBox="1"/>
          <p:nvPr/>
        </p:nvSpPr>
        <p:spPr>
          <a:xfrm>
            <a:off x="278167" y="2584331"/>
            <a:ext cx="6094520" cy="369332"/>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	</a:t>
            </a:r>
          </a:p>
        </p:txBody>
      </p:sp>
      <p:sp>
        <p:nvSpPr>
          <p:cNvPr id="15" name="Speech Bubble: Rectangle 14">
            <a:extLst>
              <a:ext uri="{FF2B5EF4-FFF2-40B4-BE49-F238E27FC236}">
                <a16:creationId xmlns:a16="http://schemas.microsoft.com/office/drawing/2014/main" id="{6558DC41-9428-46EE-9914-1B5281E2EAB4}"/>
              </a:ext>
            </a:extLst>
          </p:cNvPr>
          <p:cNvSpPr/>
          <p:nvPr/>
        </p:nvSpPr>
        <p:spPr>
          <a:xfrm>
            <a:off x="819704" y="2491309"/>
            <a:ext cx="4000871" cy="1899821"/>
          </a:xfrm>
          <a:prstGeom prst="wedgeRectCallout">
            <a:avLst>
              <a:gd name="adj1" fmla="val 1325"/>
              <a:gd name="adj2" fmla="val 1036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a:solidFill>
                  <a:srgbClr val="000000"/>
                </a:solidFill>
                <a:latin typeface="Arial Nova" panose="020B0504020202020204" pitchFamily="34" charset="0"/>
              </a:rPr>
              <a:t>Using the knowledge you have learnt during this ‘habitats’ topic. </a:t>
            </a:r>
          </a:p>
          <a:p>
            <a:r>
              <a:rPr lang="en-GB" sz="1800" b="0" i="0" u="none" strike="noStrike" baseline="0" dirty="0">
                <a:solidFill>
                  <a:srgbClr val="000000"/>
                </a:solidFill>
                <a:latin typeface="Arial Nova" panose="020B0504020202020204" pitchFamily="34" charset="0"/>
              </a:rPr>
              <a:t>Look for the problem with these pictures. </a:t>
            </a:r>
          </a:p>
          <a:p>
            <a:r>
              <a:rPr lang="en-GB" dirty="0">
                <a:solidFill>
                  <a:srgbClr val="000000"/>
                </a:solidFill>
                <a:latin typeface="Arial Nova" panose="020B0504020202020204" pitchFamily="34" charset="0"/>
              </a:rPr>
              <a:t>What’s wrong here?</a:t>
            </a:r>
            <a:endParaRPr lang="en-US" sz="1800" b="0" i="0" u="none" strike="noStrike" baseline="0" dirty="0">
              <a:solidFill>
                <a:srgbClr val="000000"/>
              </a:solidFill>
              <a:latin typeface="Arial Nova" panose="020B0504020202020204" pitchFamily="34" charset="0"/>
            </a:endParaRPr>
          </a:p>
        </p:txBody>
      </p:sp>
      <p:pic>
        <p:nvPicPr>
          <p:cNvPr id="9" name="Picture 8">
            <a:extLst>
              <a:ext uri="{FF2B5EF4-FFF2-40B4-BE49-F238E27FC236}">
                <a16:creationId xmlns:a16="http://schemas.microsoft.com/office/drawing/2014/main" id="{CA49208F-A7D2-485B-80E1-5EB0DA2C6C46}"/>
              </a:ext>
            </a:extLst>
          </p:cNvPr>
          <p:cNvPicPr>
            <a:picLocks noChangeAspect="1"/>
          </p:cNvPicPr>
          <p:nvPr/>
        </p:nvPicPr>
        <p:blipFill>
          <a:blip r:embed="rId2"/>
          <a:stretch>
            <a:fillRect/>
          </a:stretch>
        </p:blipFill>
        <p:spPr>
          <a:xfrm>
            <a:off x="8392528" y="186430"/>
            <a:ext cx="3515386" cy="4341888"/>
          </a:xfrm>
          <a:prstGeom prst="rect">
            <a:avLst/>
          </a:prstGeom>
        </p:spPr>
      </p:pic>
      <p:pic>
        <p:nvPicPr>
          <p:cNvPr id="11" name="Picture 10">
            <a:extLst>
              <a:ext uri="{FF2B5EF4-FFF2-40B4-BE49-F238E27FC236}">
                <a16:creationId xmlns:a16="http://schemas.microsoft.com/office/drawing/2014/main" id="{A5757E5D-CCC7-4F28-B921-0DBE50BFBB53}"/>
              </a:ext>
            </a:extLst>
          </p:cNvPr>
          <p:cNvPicPr>
            <a:picLocks noChangeAspect="1"/>
          </p:cNvPicPr>
          <p:nvPr/>
        </p:nvPicPr>
        <p:blipFill>
          <a:blip r:embed="rId3"/>
          <a:stretch>
            <a:fillRect/>
          </a:stretch>
        </p:blipFill>
        <p:spPr>
          <a:xfrm>
            <a:off x="5041394" y="2762790"/>
            <a:ext cx="3351134" cy="3908780"/>
          </a:xfrm>
          <a:prstGeom prst="rect">
            <a:avLst/>
          </a:prstGeom>
        </p:spPr>
      </p:pic>
      <p:pic>
        <p:nvPicPr>
          <p:cNvPr id="14" name="Picture 13">
            <a:extLst>
              <a:ext uri="{FF2B5EF4-FFF2-40B4-BE49-F238E27FC236}">
                <a16:creationId xmlns:a16="http://schemas.microsoft.com/office/drawing/2014/main" id="{003060B5-FBDF-4EEB-9827-3582BC454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09" y="4144388"/>
            <a:ext cx="5355260" cy="5355260"/>
          </a:xfrm>
          <a:prstGeom prst="rect">
            <a:avLst/>
          </a:prstGeom>
        </p:spPr>
      </p:pic>
    </p:spTree>
    <p:extLst>
      <p:ext uri="{BB962C8B-B14F-4D97-AF65-F5344CB8AC3E}">
        <p14:creationId xmlns:p14="http://schemas.microsoft.com/office/powerpoint/2010/main" val="31999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006353" y="427636"/>
            <a:ext cx="1491449"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4</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Activity </a:t>
            </a: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	</a:t>
            </a:r>
          </a:p>
          <a:p>
            <a:pPr algn="ctr"/>
            <a:endPar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16D2622E-9487-49BE-B2AD-BD483835CF92}"/>
              </a:ext>
            </a:extLst>
          </p:cNvPr>
          <p:cNvSpPr txBox="1"/>
          <p:nvPr/>
        </p:nvSpPr>
        <p:spPr>
          <a:xfrm>
            <a:off x="278167" y="2584331"/>
            <a:ext cx="6094520" cy="369332"/>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	</a:t>
            </a:r>
          </a:p>
        </p:txBody>
      </p:sp>
      <p:sp>
        <p:nvSpPr>
          <p:cNvPr id="3" name="TextBox 2">
            <a:extLst>
              <a:ext uri="{FF2B5EF4-FFF2-40B4-BE49-F238E27FC236}">
                <a16:creationId xmlns:a16="http://schemas.microsoft.com/office/drawing/2014/main" id="{FD329F57-BE26-4A4A-9E4E-ABA7D8F1FBF9}"/>
              </a:ext>
            </a:extLst>
          </p:cNvPr>
          <p:cNvSpPr txBox="1"/>
          <p:nvPr/>
        </p:nvSpPr>
        <p:spPr>
          <a:xfrm>
            <a:off x="381740" y="2317072"/>
            <a:ext cx="4740676" cy="1477328"/>
          </a:xfrm>
          <a:prstGeom prst="rect">
            <a:avLst/>
          </a:prstGeom>
          <a:noFill/>
        </p:spPr>
        <p:txBody>
          <a:bodyPr wrap="square" rtlCol="0">
            <a:spAutoFit/>
          </a:bodyPr>
          <a:lstStyle/>
          <a:p>
            <a:r>
              <a:rPr lang="en-GB" dirty="0"/>
              <a:t>Write clear sentences giving reasons about what is wrong in the picture and why. </a:t>
            </a:r>
          </a:p>
          <a:p>
            <a:endParaRPr lang="en-GB" dirty="0"/>
          </a:p>
          <a:p>
            <a:r>
              <a:rPr lang="en-GB" dirty="0"/>
              <a:t>EXAMPLE:</a:t>
            </a:r>
          </a:p>
          <a:p>
            <a:endParaRPr lang="en-GB" dirty="0"/>
          </a:p>
        </p:txBody>
      </p:sp>
      <p:sp>
        <p:nvSpPr>
          <p:cNvPr id="4" name="Speech Bubble: Oval 3">
            <a:extLst>
              <a:ext uri="{FF2B5EF4-FFF2-40B4-BE49-F238E27FC236}">
                <a16:creationId xmlns:a16="http://schemas.microsoft.com/office/drawing/2014/main" id="{23D9F45B-06BF-466F-A005-67A4D6F35562}"/>
              </a:ext>
            </a:extLst>
          </p:cNvPr>
          <p:cNvSpPr/>
          <p:nvPr/>
        </p:nvSpPr>
        <p:spPr>
          <a:xfrm>
            <a:off x="727970" y="3107184"/>
            <a:ext cx="6010180" cy="3029505"/>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0" i="0" u="none" strike="noStrike" baseline="0" dirty="0">
                <a:solidFill>
                  <a:srgbClr val="000000"/>
                </a:solidFill>
                <a:latin typeface="Arial Nova" panose="020B0504020202020204" pitchFamily="34" charset="0"/>
              </a:rPr>
              <a:t>‘I know the walrus can not live in the rainforest because he needs to be in a cold habitat. The walrus needs to be near water as they eat fish. There is no food for the walrus in the rainforest’. </a:t>
            </a:r>
          </a:p>
        </p:txBody>
      </p:sp>
      <p:sp>
        <p:nvSpPr>
          <p:cNvPr id="10" name="TextBox 9">
            <a:extLst>
              <a:ext uri="{FF2B5EF4-FFF2-40B4-BE49-F238E27FC236}">
                <a16:creationId xmlns:a16="http://schemas.microsoft.com/office/drawing/2014/main" id="{AE1CA5EC-62A2-4B60-870F-94D5BE8B473B}"/>
              </a:ext>
            </a:extLst>
          </p:cNvPr>
          <p:cNvSpPr txBox="1"/>
          <p:nvPr/>
        </p:nvSpPr>
        <p:spPr>
          <a:xfrm>
            <a:off x="6003524" y="5783775"/>
            <a:ext cx="6094520" cy="923330"/>
          </a:xfrm>
          <a:prstGeom prst="rect">
            <a:avLst/>
          </a:prstGeom>
          <a:noFill/>
        </p:spPr>
        <p:txBody>
          <a:bodyPr wrap="square">
            <a:spAutoFit/>
          </a:bodyPr>
          <a:lstStyle/>
          <a:p>
            <a:r>
              <a:rPr lang="en-US" sz="1800" b="0" i="1" u="none" strike="noStrike" baseline="0" dirty="0">
                <a:solidFill>
                  <a:srgbClr val="000000"/>
                </a:solidFill>
                <a:latin typeface="Arial Nova" panose="020B0504020202020204" pitchFamily="34" charset="0"/>
              </a:rPr>
              <a:t>Challenge: What other animals can not survive in these habitats? Try and create your own – you could draw a monkey in the Artic!! </a:t>
            </a:r>
            <a:r>
              <a:rPr lang="en-US" sz="1800" b="0" i="0" u="none" strike="noStrike" baseline="0" dirty="0">
                <a:solidFill>
                  <a:srgbClr val="000000"/>
                </a:solidFill>
                <a:latin typeface="Arial Nova" panose="020B0504020202020204" pitchFamily="34" charset="0"/>
              </a:rPr>
              <a:t>	</a:t>
            </a:r>
          </a:p>
        </p:txBody>
      </p:sp>
      <p:pic>
        <p:nvPicPr>
          <p:cNvPr id="8" name="Picture 7">
            <a:extLst>
              <a:ext uri="{FF2B5EF4-FFF2-40B4-BE49-F238E27FC236}">
                <a16:creationId xmlns:a16="http://schemas.microsoft.com/office/drawing/2014/main" id="{2914EB50-ED47-41D2-AAF4-5F09992A5FA2}"/>
              </a:ext>
            </a:extLst>
          </p:cNvPr>
          <p:cNvPicPr>
            <a:picLocks noChangeAspect="1"/>
          </p:cNvPicPr>
          <p:nvPr/>
        </p:nvPicPr>
        <p:blipFill>
          <a:blip r:embed="rId2"/>
          <a:stretch>
            <a:fillRect/>
          </a:stretch>
        </p:blipFill>
        <p:spPr>
          <a:xfrm>
            <a:off x="7084380" y="150895"/>
            <a:ext cx="4521693" cy="5584787"/>
          </a:xfrm>
          <a:prstGeom prst="rect">
            <a:avLst/>
          </a:prstGeom>
        </p:spPr>
      </p:pic>
    </p:spTree>
    <p:extLst>
      <p:ext uri="{BB962C8B-B14F-4D97-AF65-F5344CB8AC3E}">
        <p14:creationId xmlns:p14="http://schemas.microsoft.com/office/powerpoint/2010/main" val="307076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252F-A54A-43AC-BFA9-1A71EDA7F545}"/>
              </a:ext>
            </a:extLst>
          </p:cNvPr>
          <p:cNvSpPr>
            <a:spLocks noGrp="1"/>
          </p:cNvSpPr>
          <p:nvPr>
            <p:ph type="title"/>
          </p:nvPr>
        </p:nvSpPr>
        <p:spPr>
          <a:xfrm>
            <a:off x="838200" y="288044"/>
            <a:ext cx="10515600" cy="1325563"/>
          </a:xfrm>
        </p:spPr>
        <p:txBody>
          <a:bodyPr/>
          <a:lstStyle/>
          <a:p>
            <a:pPr algn="ctr"/>
            <a:r>
              <a:rPr lang="en-GB" dirty="0"/>
              <a:t>More activities and ideas:</a:t>
            </a:r>
            <a:br>
              <a:rPr lang="en-GB" dirty="0"/>
            </a:br>
            <a:r>
              <a:rPr lang="en-GB" dirty="0"/>
              <a:t>lucyparrianenauthor.com</a:t>
            </a:r>
          </a:p>
        </p:txBody>
      </p:sp>
      <p:sp>
        <p:nvSpPr>
          <p:cNvPr id="5" name="TextBox 4">
            <a:extLst>
              <a:ext uri="{FF2B5EF4-FFF2-40B4-BE49-F238E27FC236}">
                <a16:creationId xmlns:a16="http://schemas.microsoft.com/office/drawing/2014/main" id="{02BB097D-8DDB-4337-8FF8-C470198B4C18}"/>
              </a:ext>
            </a:extLst>
          </p:cNvPr>
          <p:cNvSpPr txBox="1"/>
          <p:nvPr/>
        </p:nvSpPr>
        <p:spPr>
          <a:xfrm>
            <a:off x="328474" y="2082722"/>
            <a:ext cx="2015231" cy="1754326"/>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Any questions or for more information contact: whereismyhabitat@outlook.com </a:t>
            </a:r>
          </a:p>
        </p:txBody>
      </p:sp>
      <p:sp>
        <p:nvSpPr>
          <p:cNvPr id="7" name="TextBox 6">
            <a:extLst>
              <a:ext uri="{FF2B5EF4-FFF2-40B4-BE49-F238E27FC236}">
                <a16:creationId xmlns:a16="http://schemas.microsoft.com/office/drawing/2014/main" id="{29F35B82-1E6F-4DF8-9265-A6DDC5473962}"/>
              </a:ext>
            </a:extLst>
          </p:cNvPr>
          <p:cNvSpPr txBox="1"/>
          <p:nvPr/>
        </p:nvSpPr>
        <p:spPr>
          <a:xfrm>
            <a:off x="0" y="4775278"/>
            <a:ext cx="2936290" cy="738664"/>
          </a:xfrm>
          <a:prstGeom prst="rect">
            <a:avLst/>
          </a:prstGeom>
          <a:noFill/>
        </p:spPr>
        <p:txBody>
          <a:bodyPr wrap="square">
            <a:spAutoFit/>
          </a:bodyPr>
          <a:lstStyle/>
          <a:p>
            <a:r>
              <a:rPr lang="en-US" sz="1400" b="0" i="0" u="none" strike="noStrike" baseline="0" dirty="0">
                <a:solidFill>
                  <a:srgbClr val="000000"/>
                </a:solidFill>
                <a:latin typeface="Arial Nova" panose="020B0504020202020204" pitchFamily="34" charset="0"/>
              </a:rPr>
              <a:t>Symbols created using </a:t>
            </a:r>
            <a:r>
              <a:rPr lang="en-US" sz="1400" b="0" i="0" u="none" strike="noStrike" baseline="0" dirty="0" err="1">
                <a:solidFill>
                  <a:srgbClr val="000000"/>
                </a:solidFill>
                <a:latin typeface="Arial Nova" panose="020B0504020202020204" pitchFamily="34" charset="0"/>
              </a:rPr>
              <a:t>Widgit</a:t>
            </a:r>
            <a:r>
              <a:rPr lang="en-US" sz="1400" b="0" i="0" u="none" strike="noStrike" baseline="0" dirty="0">
                <a:solidFill>
                  <a:srgbClr val="000000"/>
                </a:solidFill>
                <a:latin typeface="Arial Nova" panose="020B0504020202020204" pitchFamily="34" charset="0"/>
              </a:rPr>
              <a:t> online: </a:t>
            </a:r>
            <a:r>
              <a:rPr lang="en-US" sz="1400" b="0" i="0" u="none" strike="noStrike" baseline="0" dirty="0" err="1">
                <a:solidFill>
                  <a:srgbClr val="000000"/>
                </a:solidFill>
                <a:latin typeface="Arial" panose="020B0604020202020204" pitchFamily="34" charset="0"/>
              </a:rPr>
              <a:t>Widgit</a:t>
            </a:r>
            <a:r>
              <a:rPr lang="en-US" sz="1400" b="0" i="0" u="none" strike="noStrike" baseline="0" dirty="0">
                <a:solidFill>
                  <a:srgbClr val="000000"/>
                </a:solidFill>
                <a:latin typeface="Arial" panose="020B0604020202020204" pitchFamily="34" charset="0"/>
              </a:rPr>
              <a:t> Symbols © </a:t>
            </a:r>
            <a:r>
              <a:rPr lang="en-US" sz="1400" b="0" i="0" u="none" strike="noStrike" baseline="0" dirty="0" err="1">
                <a:solidFill>
                  <a:srgbClr val="000000"/>
                </a:solidFill>
                <a:latin typeface="Arial" panose="020B0604020202020204" pitchFamily="34" charset="0"/>
              </a:rPr>
              <a:t>Widgit</a:t>
            </a:r>
            <a:r>
              <a:rPr lang="en-US" sz="1400" b="0" i="0" u="none" strike="noStrike" baseline="0" dirty="0">
                <a:solidFill>
                  <a:srgbClr val="000000"/>
                </a:solidFill>
                <a:latin typeface="Arial" panose="020B0604020202020204" pitchFamily="34" charset="0"/>
              </a:rPr>
              <a:t> Software 2002 – 2020</a:t>
            </a:r>
            <a:endParaRPr lang="en-GB" sz="1400" dirty="0"/>
          </a:p>
        </p:txBody>
      </p:sp>
      <p:pic>
        <p:nvPicPr>
          <p:cNvPr id="9" name="Picture 8">
            <a:extLst>
              <a:ext uri="{FF2B5EF4-FFF2-40B4-BE49-F238E27FC236}">
                <a16:creationId xmlns:a16="http://schemas.microsoft.com/office/drawing/2014/main" id="{6ED7A696-27FD-4030-8B46-57E2F6ADD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290" y="1613607"/>
            <a:ext cx="9155837" cy="5150158"/>
          </a:xfrm>
          <a:prstGeom prst="rect">
            <a:avLst/>
          </a:prstGeom>
        </p:spPr>
      </p:pic>
    </p:spTree>
    <p:extLst>
      <p:ext uri="{BB962C8B-B14F-4D97-AF65-F5344CB8AC3E}">
        <p14:creationId xmlns:p14="http://schemas.microsoft.com/office/powerpoint/2010/main" val="129171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1</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To learn what a woodland </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habitat is like and </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animals that live there.</a:t>
            </a:r>
          </a:p>
        </p:txBody>
      </p:sp>
      <p:pic>
        <p:nvPicPr>
          <p:cNvPr id="4" name="Picture 3">
            <a:extLst>
              <a:ext uri="{FF2B5EF4-FFF2-40B4-BE49-F238E27FC236}">
                <a16:creationId xmlns:a16="http://schemas.microsoft.com/office/drawing/2014/main" id="{0F77E3D1-A16D-47D0-945F-876F18FF501D}"/>
              </a:ext>
            </a:extLst>
          </p:cNvPr>
          <p:cNvPicPr>
            <a:picLocks noChangeAspect="1"/>
          </p:cNvPicPr>
          <p:nvPr/>
        </p:nvPicPr>
        <p:blipFill>
          <a:blip r:embed="rId2"/>
          <a:stretch>
            <a:fillRect/>
          </a:stretch>
        </p:blipFill>
        <p:spPr>
          <a:xfrm>
            <a:off x="7143564" y="1266123"/>
            <a:ext cx="3999019" cy="4113745"/>
          </a:xfrm>
          <a:prstGeom prst="rect">
            <a:avLst/>
          </a:prstGeom>
        </p:spPr>
      </p:pic>
      <p:sp>
        <p:nvSpPr>
          <p:cNvPr id="16" name="TextBox 15">
            <a:extLst>
              <a:ext uri="{FF2B5EF4-FFF2-40B4-BE49-F238E27FC236}">
                <a16:creationId xmlns:a16="http://schemas.microsoft.com/office/drawing/2014/main" id="{16D2622E-9487-49BE-B2AD-BD483835CF92}"/>
              </a:ext>
            </a:extLst>
          </p:cNvPr>
          <p:cNvSpPr txBox="1"/>
          <p:nvPr/>
        </p:nvSpPr>
        <p:spPr>
          <a:xfrm>
            <a:off x="278167" y="2584331"/>
            <a:ext cx="6094520" cy="369332"/>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	</a:t>
            </a:r>
          </a:p>
        </p:txBody>
      </p:sp>
      <p:sp>
        <p:nvSpPr>
          <p:cNvPr id="15" name="Speech Bubble: Rectangle 14">
            <a:extLst>
              <a:ext uri="{FF2B5EF4-FFF2-40B4-BE49-F238E27FC236}">
                <a16:creationId xmlns:a16="http://schemas.microsoft.com/office/drawing/2014/main" id="{6558DC41-9428-46EE-9914-1B5281E2EAB4}"/>
              </a:ext>
            </a:extLst>
          </p:cNvPr>
          <p:cNvSpPr/>
          <p:nvPr/>
        </p:nvSpPr>
        <p:spPr>
          <a:xfrm>
            <a:off x="819704" y="2491309"/>
            <a:ext cx="6090082" cy="1899821"/>
          </a:xfrm>
          <a:prstGeom prst="wedgeRectCallout">
            <a:avLst>
              <a:gd name="adj1" fmla="val 1325"/>
              <a:gd name="adj2" fmla="val 1036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rgbClr val="000000"/>
                </a:solidFill>
                <a:latin typeface="Arial Nova" panose="020B0504020202020204" pitchFamily="34" charset="0"/>
              </a:rPr>
              <a:t>Key questions: </a:t>
            </a:r>
          </a:p>
          <a:p>
            <a:r>
              <a:rPr lang="en-US" i="1" dirty="0">
                <a:solidFill>
                  <a:srgbClr val="000000"/>
                </a:solidFill>
                <a:latin typeface="Arial Nova" panose="020B0504020202020204" pitchFamily="34" charset="0"/>
              </a:rPr>
              <a:t>Has anyone ever visited this habitat? What did you see? What kinds of plants and animals? Can you name any? Discuss the word ‘woodland’ – what does this tell us about the habitat? What do you know about woodlands? </a:t>
            </a:r>
            <a:endParaRPr lang="en-GB" dirty="0"/>
          </a:p>
        </p:txBody>
      </p:sp>
      <p:pic>
        <p:nvPicPr>
          <p:cNvPr id="18" name="Picture 17">
            <a:extLst>
              <a:ext uri="{FF2B5EF4-FFF2-40B4-BE49-F238E27FC236}">
                <a16:creationId xmlns:a16="http://schemas.microsoft.com/office/drawing/2014/main" id="{DE55804F-784D-4A80-8C50-66ED89118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94" y="2806727"/>
            <a:ext cx="6210670" cy="6210670"/>
          </a:xfrm>
          <a:prstGeom prst="rect">
            <a:avLst/>
          </a:prstGeom>
        </p:spPr>
      </p:pic>
    </p:spTree>
    <p:extLst>
      <p:ext uri="{BB962C8B-B14F-4D97-AF65-F5344CB8AC3E}">
        <p14:creationId xmlns:p14="http://schemas.microsoft.com/office/powerpoint/2010/main" val="295396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B3A7F-441F-433C-A961-843E4B400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031" y="2382141"/>
            <a:ext cx="3581718" cy="4451419"/>
          </a:xfrm>
          <a:prstGeom prst="rect">
            <a:avLst/>
          </a:prstGeom>
        </p:spPr>
      </p:pic>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830F8F-6566-4C59-BD5E-C820F2C1B3CA}"/>
              </a:ext>
            </a:extLst>
          </p:cNvPr>
          <p:cNvSpPr/>
          <p:nvPr/>
        </p:nvSpPr>
        <p:spPr>
          <a:xfrm>
            <a:off x="7685787" y="462442"/>
            <a:ext cx="336983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o</a:t>
            </a:r>
            <a:r>
              <a:rPr lang="en-US" sz="40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ur book focus</a:t>
            </a:r>
          </a:p>
        </p:txBody>
      </p:sp>
      <p:pic>
        <p:nvPicPr>
          <p:cNvPr id="1026" name="Picture 2" descr="Arrow Graphics Clipart - Clipart Kid | Arrows graphic, Clip art, Cartoon clip  art">
            <a:extLst>
              <a:ext uri="{FF2B5EF4-FFF2-40B4-BE49-F238E27FC236}">
                <a16:creationId xmlns:a16="http://schemas.microsoft.com/office/drawing/2014/main" id="{4AC40983-4AE8-4B87-BF67-E0CABED89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93026">
            <a:off x="9577241" y="1226744"/>
            <a:ext cx="1259297" cy="10137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1</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To learn what a woodland </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habitat is like and </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animals that live there.</a:t>
            </a:r>
          </a:p>
        </p:txBody>
      </p:sp>
      <p:pic>
        <p:nvPicPr>
          <p:cNvPr id="4" name="Picture 3">
            <a:extLst>
              <a:ext uri="{FF2B5EF4-FFF2-40B4-BE49-F238E27FC236}">
                <a16:creationId xmlns:a16="http://schemas.microsoft.com/office/drawing/2014/main" id="{0F77E3D1-A16D-47D0-945F-876F18FF501D}"/>
              </a:ext>
            </a:extLst>
          </p:cNvPr>
          <p:cNvPicPr>
            <a:picLocks noChangeAspect="1"/>
          </p:cNvPicPr>
          <p:nvPr/>
        </p:nvPicPr>
        <p:blipFill>
          <a:blip r:embed="rId4"/>
          <a:stretch>
            <a:fillRect/>
          </a:stretch>
        </p:blipFill>
        <p:spPr>
          <a:xfrm>
            <a:off x="284086" y="4373308"/>
            <a:ext cx="2324100" cy="2390775"/>
          </a:xfrm>
          <a:prstGeom prst="rect">
            <a:avLst/>
          </a:prstGeom>
        </p:spPr>
      </p:pic>
      <p:sp>
        <p:nvSpPr>
          <p:cNvPr id="12" name="TextBox 11">
            <a:extLst>
              <a:ext uri="{FF2B5EF4-FFF2-40B4-BE49-F238E27FC236}">
                <a16:creationId xmlns:a16="http://schemas.microsoft.com/office/drawing/2014/main" id="{74459512-58EA-4425-B7CD-1A7230ECEECE}"/>
              </a:ext>
            </a:extLst>
          </p:cNvPr>
          <p:cNvSpPr txBox="1"/>
          <p:nvPr/>
        </p:nvSpPr>
        <p:spPr>
          <a:xfrm>
            <a:off x="429768" y="2048256"/>
            <a:ext cx="4882896" cy="2031325"/>
          </a:xfrm>
          <a:prstGeom prst="rect">
            <a:avLst/>
          </a:prstGeom>
          <a:noFill/>
        </p:spPr>
        <p:txBody>
          <a:bodyPr wrap="square" rtlCol="0">
            <a:spAutoFit/>
          </a:bodyPr>
          <a:lstStyle/>
          <a:p>
            <a:r>
              <a:rPr lang="en-GB" u="sng" dirty="0"/>
              <a:t>Research</a:t>
            </a:r>
          </a:p>
          <a:p>
            <a:r>
              <a:rPr lang="en-GB" dirty="0"/>
              <a:t>As a class, we are going to research woodland habitats. We want to find information about the conditions, temperature, plants, trees  and creatures that live there. We want to find some woodland areas on a map and see what they look like.</a:t>
            </a:r>
          </a:p>
        </p:txBody>
      </p:sp>
    </p:spTree>
    <p:extLst>
      <p:ext uri="{BB962C8B-B14F-4D97-AF65-F5344CB8AC3E}">
        <p14:creationId xmlns:p14="http://schemas.microsoft.com/office/powerpoint/2010/main" val="143707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DE66-5CA8-404E-AAE2-6266D8EE40D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E04E895-F534-4AF1-A50B-052FE344DA0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6F24C100-0900-4606-AD70-FB311C9465BE}"/>
              </a:ext>
            </a:extLst>
          </p:cNvPr>
          <p:cNvPicPr>
            <a:picLocks noChangeAspect="1"/>
          </p:cNvPicPr>
          <p:nvPr/>
        </p:nvPicPr>
        <p:blipFill>
          <a:blip r:embed="rId2"/>
          <a:stretch>
            <a:fillRect/>
          </a:stretch>
        </p:blipFill>
        <p:spPr>
          <a:xfrm>
            <a:off x="5794850" y="443292"/>
            <a:ext cx="5075529" cy="6176963"/>
          </a:xfrm>
          <a:prstGeom prst="rect">
            <a:avLst/>
          </a:prstGeom>
        </p:spPr>
      </p:pic>
      <p:pic>
        <p:nvPicPr>
          <p:cNvPr id="5" name="Picture 4">
            <a:extLst>
              <a:ext uri="{FF2B5EF4-FFF2-40B4-BE49-F238E27FC236}">
                <a16:creationId xmlns:a16="http://schemas.microsoft.com/office/drawing/2014/main" id="{D5583D45-EA3C-4FC6-AB5E-6DC68DECD402}"/>
              </a:ext>
            </a:extLst>
          </p:cNvPr>
          <p:cNvPicPr>
            <a:picLocks noChangeAspect="1"/>
          </p:cNvPicPr>
          <p:nvPr/>
        </p:nvPicPr>
        <p:blipFill>
          <a:blip r:embed="rId3"/>
          <a:stretch>
            <a:fillRect/>
          </a:stretch>
        </p:blipFill>
        <p:spPr>
          <a:xfrm>
            <a:off x="595844" y="443292"/>
            <a:ext cx="5000742" cy="6176962"/>
          </a:xfrm>
          <a:prstGeom prst="rect">
            <a:avLst/>
          </a:prstGeom>
        </p:spPr>
      </p:pic>
      <p:sp>
        <p:nvSpPr>
          <p:cNvPr id="6" name="Rectangle: Rounded Corners 5">
            <a:extLst>
              <a:ext uri="{FF2B5EF4-FFF2-40B4-BE49-F238E27FC236}">
                <a16:creationId xmlns:a16="http://schemas.microsoft.com/office/drawing/2014/main" id="{DD23C4F6-DCA1-4F05-8697-C8B08AB25331}"/>
              </a:ext>
            </a:extLst>
          </p:cNvPr>
          <p:cNvSpPr/>
          <p:nvPr/>
        </p:nvSpPr>
        <p:spPr>
          <a:xfrm>
            <a:off x="2148840" y="2057400"/>
            <a:ext cx="2907792" cy="3538728"/>
          </a:xfrm>
          <a:prstGeom prst="roundRect">
            <a:avLst/>
          </a:prstGeom>
          <a:solidFill>
            <a:srgbClr val="78BB6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Think about your 5 senses. What would it feel like to be in the woodland habitat?</a:t>
            </a:r>
          </a:p>
        </p:txBody>
      </p:sp>
    </p:spTree>
    <p:extLst>
      <p:ext uri="{BB962C8B-B14F-4D97-AF65-F5344CB8AC3E}">
        <p14:creationId xmlns:p14="http://schemas.microsoft.com/office/powerpoint/2010/main" val="313023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1</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Activity</a:t>
            </a:r>
          </a:p>
        </p:txBody>
      </p:sp>
      <p:pic>
        <p:nvPicPr>
          <p:cNvPr id="4" name="Picture 3">
            <a:extLst>
              <a:ext uri="{FF2B5EF4-FFF2-40B4-BE49-F238E27FC236}">
                <a16:creationId xmlns:a16="http://schemas.microsoft.com/office/drawing/2014/main" id="{0F77E3D1-A16D-47D0-945F-876F18FF501D}"/>
              </a:ext>
            </a:extLst>
          </p:cNvPr>
          <p:cNvPicPr>
            <a:picLocks noChangeAspect="1"/>
          </p:cNvPicPr>
          <p:nvPr/>
        </p:nvPicPr>
        <p:blipFill>
          <a:blip r:embed="rId2"/>
          <a:stretch>
            <a:fillRect/>
          </a:stretch>
        </p:blipFill>
        <p:spPr>
          <a:xfrm>
            <a:off x="284086" y="4373308"/>
            <a:ext cx="2324100" cy="2390775"/>
          </a:xfrm>
          <a:prstGeom prst="rect">
            <a:avLst/>
          </a:prstGeom>
        </p:spPr>
      </p:pic>
      <p:sp>
        <p:nvSpPr>
          <p:cNvPr id="12" name="TextBox 11">
            <a:extLst>
              <a:ext uri="{FF2B5EF4-FFF2-40B4-BE49-F238E27FC236}">
                <a16:creationId xmlns:a16="http://schemas.microsoft.com/office/drawing/2014/main" id="{74459512-58EA-4425-B7CD-1A7230ECEECE}"/>
              </a:ext>
            </a:extLst>
          </p:cNvPr>
          <p:cNvSpPr txBox="1"/>
          <p:nvPr/>
        </p:nvSpPr>
        <p:spPr>
          <a:xfrm>
            <a:off x="429768" y="2048256"/>
            <a:ext cx="4882896" cy="1200329"/>
          </a:xfrm>
          <a:prstGeom prst="rect">
            <a:avLst/>
          </a:prstGeom>
          <a:noFill/>
        </p:spPr>
        <p:txBody>
          <a:bodyPr wrap="square" rtlCol="0">
            <a:spAutoFit/>
          </a:bodyPr>
          <a:lstStyle/>
          <a:p>
            <a:r>
              <a:rPr lang="en-GB" dirty="0"/>
              <a:t>Create an acrostic poem with the facts and knowledge you have about the woodland habitat. </a:t>
            </a:r>
          </a:p>
          <a:p>
            <a:endParaRPr lang="en-GB" dirty="0"/>
          </a:p>
          <a:p>
            <a:r>
              <a:rPr lang="en-GB" dirty="0"/>
              <a:t>See the example here:</a:t>
            </a:r>
          </a:p>
        </p:txBody>
      </p:sp>
      <p:pic>
        <p:nvPicPr>
          <p:cNvPr id="3" name="Picture 2">
            <a:extLst>
              <a:ext uri="{FF2B5EF4-FFF2-40B4-BE49-F238E27FC236}">
                <a16:creationId xmlns:a16="http://schemas.microsoft.com/office/drawing/2014/main" id="{BA5D5A9E-A045-49E3-96BD-16B953553750}"/>
              </a:ext>
            </a:extLst>
          </p:cNvPr>
          <p:cNvPicPr>
            <a:picLocks noChangeAspect="1"/>
          </p:cNvPicPr>
          <p:nvPr/>
        </p:nvPicPr>
        <p:blipFill>
          <a:blip r:embed="rId3"/>
          <a:stretch>
            <a:fillRect/>
          </a:stretch>
        </p:blipFill>
        <p:spPr>
          <a:xfrm>
            <a:off x="5734976" y="1252728"/>
            <a:ext cx="6290346" cy="3617976"/>
          </a:xfrm>
          <a:prstGeom prst="rect">
            <a:avLst/>
          </a:prstGeom>
        </p:spPr>
      </p:pic>
    </p:spTree>
    <p:extLst>
      <p:ext uri="{BB962C8B-B14F-4D97-AF65-F5344CB8AC3E}">
        <p14:creationId xmlns:p14="http://schemas.microsoft.com/office/powerpoint/2010/main" val="82350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1569660"/>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2</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To learn what a polar </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habitat is like and </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animals that live there.</a:t>
            </a:r>
          </a:p>
        </p:txBody>
      </p:sp>
      <p:sp>
        <p:nvSpPr>
          <p:cNvPr id="16" name="TextBox 15">
            <a:extLst>
              <a:ext uri="{FF2B5EF4-FFF2-40B4-BE49-F238E27FC236}">
                <a16:creationId xmlns:a16="http://schemas.microsoft.com/office/drawing/2014/main" id="{16D2622E-9487-49BE-B2AD-BD483835CF92}"/>
              </a:ext>
            </a:extLst>
          </p:cNvPr>
          <p:cNvSpPr txBox="1"/>
          <p:nvPr/>
        </p:nvSpPr>
        <p:spPr>
          <a:xfrm>
            <a:off x="278167" y="2584331"/>
            <a:ext cx="6094520" cy="369332"/>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	</a:t>
            </a:r>
          </a:p>
        </p:txBody>
      </p:sp>
      <p:sp>
        <p:nvSpPr>
          <p:cNvPr id="15" name="Speech Bubble: Rectangle 14">
            <a:extLst>
              <a:ext uri="{FF2B5EF4-FFF2-40B4-BE49-F238E27FC236}">
                <a16:creationId xmlns:a16="http://schemas.microsoft.com/office/drawing/2014/main" id="{6558DC41-9428-46EE-9914-1B5281E2EAB4}"/>
              </a:ext>
            </a:extLst>
          </p:cNvPr>
          <p:cNvSpPr/>
          <p:nvPr/>
        </p:nvSpPr>
        <p:spPr>
          <a:xfrm>
            <a:off x="819704" y="2491309"/>
            <a:ext cx="6090082" cy="1899821"/>
          </a:xfrm>
          <a:prstGeom prst="wedgeRectCallout">
            <a:avLst>
              <a:gd name="adj1" fmla="val 1325"/>
              <a:gd name="adj2" fmla="val 10362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rgbClr val="000000"/>
                </a:solidFill>
                <a:latin typeface="Arial Nova" panose="020B0504020202020204" pitchFamily="34" charset="0"/>
              </a:rPr>
              <a:t>Key questions: </a:t>
            </a:r>
          </a:p>
          <a:p>
            <a:r>
              <a:rPr lang="en-US" sz="1800" b="0" i="1" u="none" strike="noStrike" baseline="0" dirty="0">
                <a:solidFill>
                  <a:srgbClr val="000000"/>
                </a:solidFill>
                <a:latin typeface="Arial Nova" panose="020B0504020202020204" pitchFamily="34" charset="0"/>
              </a:rPr>
              <a:t>What does it look like? How would it feel? What might we need to wear there? Do you know where to find these polar areas on a globe? </a:t>
            </a:r>
            <a:r>
              <a:rPr lang="en-US" sz="1800" b="0" i="0" u="none" strike="noStrike" baseline="0" dirty="0">
                <a:solidFill>
                  <a:srgbClr val="000000"/>
                </a:solidFill>
                <a:latin typeface="Arial Nova" panose="020B0504020202020204" pitchFamily="34" charset="0"/>
              </a:rPr>
              <a:t>	</a:t>
            </a:r>
          </a:p>
        </p:txBody>
      </p:sp>
      <p:pic>
        <p:nvPicPr>
          <p:cNvPr id="3" name="Picture 2">
            <a:extLst>
              <a:ext uri="{FF2B5EF4-FFF2-40B4-BE49-F238E27FC236}">
                <a16:creationId xmlns:a16="http://schemas.microsoft.com/office/drawing/2014/main" id="{90C795EC-CE16-4B8F-AC86-B5219BAEBA8D}"/>
              </a:ext>
            </a:extLst>
          </p:cNvPr>
          <p:cNvPicPr>
            <a:picLocks noChangeAspect="1"/>
          </p:cNvPicPr>
          <p:nvPr/>
        </p:nvPicPr>
        <p:blipFill rotWithShape="1">
          <a:blip r:embed="rId2"/>
          <a:srcRect r="13125" b="10702"/>
          <a:stretch/>
        </p:blipFill>
        <p:spPr>
          <a:xfrm>
            <a:off x="6989064" y="977265"/>
            <a:ext cx="3709416" cy="5093775"/>
          </a:xfrm>
          <a:prstGeom prst="rect">
            <a:avLst/>
          </a:prstGeom>
        </p:spPr>
      </p:pic>
      <p:pic>
        <p:nvPicPr>
          <p:cNvPr id="8" name="Picture 7">
            <a:extLst>
              <a:ext uri="{FF2B5EF4-FFF2-40B4-BE49-F238E27FC236}">
                <a16:creationId xmlns:a16="http://schemas.microsoft.com/office/drawing/2014/main" id="{9A4B0904-6B83-458C-9154-511B79A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830" y="1979720"/>
            <a:ext cx="5485493" cy="5485493"/>
          </a:xfrm>
          <a:prstGeom prst="rect">
            <a:avLst/>
          </a:prstGeom>
        </p:spPr>
      </p:pic>
    </p:spTree>
    <p:extLst>
      <p:ext uri="{BB962C8B-B14F-4D97-AF65-F5344CB8AC3E}">
        <p14:creationId xmlns:p14="http://schemas.microsoft.com/office/powerpoint/2010/main" val="201486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1200329"/>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2</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LO: To know what the polar habitats are and where they are located.</a:t>
            </a:r>
          </a:p>
        </p:txBody>
      </p:sp>
      <p:pic>
        <p:nvPicPr>
          <p:cNvPr id="3" name="Picture 2">
            <a:extLst>
              <a:ext uri="{FF2B5EF4-FFF2-40B4-BE49-F238E27FC236}">
                <a16:creationId xmlns:a16="http://schemas.microsoft.com/office/drawing/2014/main" id="{8A465D2A-C74B-441B-A879-9369D1F7585A}"/>
              </a:ext>
            </a:extLst>
          </p:cNvPr>
          <p:cNvPicPr>
            <a:picLocks noChangeAspect="1"/>
          </p:cNvPicPr>
          <p:nvPr/>
        </p:nvPicPr>
        <p:blipFill rotWithShape="1">
          <a:blip r:embed="rId2"/>
          <a:srcRect r="13125" b="10702"/>
          <a:stretch/>
        </p:blipFill>
        <p:spPr>
          <a:xfrm>
            <a:off x="6989064" y="977265"/>
            <a:ext cx="3709416" cy="5093775"/>
          </a:xfrm>
          <a:prstGeom prst="rect">
            <a:avLst/>
          </a:prstGeom>
        </p:spPr>
      </p:pic>
      <p:sp>
        <p:nvSpPr>
          <p:cNvPr id="9" name="Thought Bubble: Cloud 8">
            <a:extLst>
              <a:ext uri="{FF2B5EF4-FFF2-40B4-BE49-F238E27FC236}">
                <a16:creationId xmlns:a16="http://schemas.microsoft.com/office/drawing/2014/main" id="{761B66CD-7FFA-4491-9AF2-0BACA2CCB7C8}"/>
              </a:ext>
            </a:extLst>
          </p:cNvPr>
          <p:cNvSpPr/>
          <p:nvPr/>
        </p:nvSpPr>
        <p:spPr>
          <a:xfrm>
            <a:off x="9293766" y="278487"/>
            <a:ext cx="2935224" cy="1938528"/>
          </a:xfrm>
          <a:prstGeom prst="cloudCallout">
            <a:avLst>
              <a:gd name="adj1" fmla="val -13979"/>
              <a:gd name="adj2" fmla="val 100708"/>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 are some areas highlighted in red?</a:t>
            </a:r>
          </a:p>
        </p:txBody>
      </p:sp>
      <p:sp>
        <p:nvSpPr>
          <p:cNvPr id="13" name="TextBox 12">
            <a:extLst>
              <a:ext uri="{FF2B5EF4-FFF2-40B4-BE49-F238E27FC236}">
                <a16:creationId xmlns:a16="http://schemas.microsoft.com/office/drawing/2014/main" id="{CEAEA80E-10E6-4946-ACD6-F87A22EC36AC}"/>
              </a:ext>
            </a:extLst>
          </p:cNvPr>
          <p:cNvSpPr txBox="1"/>
          <p:nvPr/>
        </p:nvSpPr>
        <p:spPr>
          <a:xfrm>
            <a:off x="122823" y="1924334"/>
            <a:ext cx="5478987" cy="4801314"/>
          </a:xfrm>
          <a:prstGeom prst="rect">
            <a:avLst/>
          </a:prstGeom>
          <a:noFill/>
        </p:spPr>
        <p:txBody>
          <a:bodyPr wrap="square">
            <a:spAutoFit/>
          </a:bodyPr>
          <a:lstStyle/>
          <a:p>
            <a:r>
              <a:rPr lang="en-US" sz="1800" b="0" i="0" u="none" strike="noStrike" baseline="0" dirty="0">
                <a:solidFill>
                  <a:srgbClr val="000000"/>
                </a:solidFill>
                <a:latin typeface="Arial Nova" panose="020B0504020202020204" pitchFamily="34" charset="0"/>
              </a:rPr>
              <a:t>Explain where the polar regions are on the globe. There is the North Pole and South Pole (Artic and Antarctic).</a:t>
            </a:r>
          </a:p>
          <a:p>
            <a:endParaRPr lang="en-US" dirty="0">
              <a:solidFill>
                <a:srgbClr val="000000"/>
              </a:solidFill>
              <a:latin typeface="Arial Nova" panose="020B0504020202020204" pitchFamily="34" charset="0"/>
            </a:endParaRPr>
          </a:p>
          <a:p>
            <a:r>
              <a:rPr lang="en-US" sz="1800" b="0" i="0" u="none" strike="noStrike" baseline="0" dirty="0">
                <a:solidFill>
                  <a:srgbClr val="000000"/>
                </a:solidFill>
                <a:latin typeface="Arial Nova" panose="020B0504020202020204" pitchFamily="34" charset="0"/>
              </a:rPr>
              <a:t> Polar regions present different challenges to animals and plants – animals have adapted to survive here. Plants grow close to the ground to avoid the cold, harsh wind; and animals grow thick layers of fat or fur as protection from freezing temperatures. </a:t>
            </a:r>
          </a:p>
          <a:p>
            <a:endParaRPr lang="en-US" sz="1800" b="0" i="0" u="none" strike="noStrike" baseline="0" dirty="0">
              <a:solidFill>
                <a:srgbClr val="000000"/>
              </a:solidFill>
              <a:latin typeface="Arial Nova" panose="020B0504020202020204" pitchFamily="34" charset="0"/>
            </a:endParaRPr>
          </a:p>
          <a:p>
            <a:r>
              <a:rPr lang="en-US" sz="1800" b="0" i="0" u="none" strike="noStrike" baseline="0" dirty="0">
                <a:solidFill>
                  <a:srgbClr val="000000"/>
                </a:solidFill>
                <a:latin typeface="Arial Nova" panose="020B0504020202020204" pitchFamily="34" charset="0"/>
              </a:rPr>
              <a:t>Talk to your child about what animals need that live here and how they get it (shelter, food etc.) Some animals make burrows under the snow to get away from the icy winds. Most animals here eat fish or creatures in the ocean as this is the only food available to them. 	</a:t>
            </a:r>
          </a:p>
        </p:txBody>
      </p:sp>
    </p:spTree>
    <p:extLst>
      <p:ext uri="{BB962C8B-B14F-4D97-AF65-F5344CB8AC3E}">
        <p14:creationId xmlns:p14="http://schemas.microsoft.com/office/powerpoint/2010/main" val="99946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393D-6947-4292-AD84-C6112DA685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ABCBEF-A396-4968-AB68-E5331CDB7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2A86F69-01FA-4738-929C-7AAE787BAD86}"/>
              </a:ext>
            </a:extLst>
          </p:cNvPr>
          <p:cNvPicPr>
            <a:picLocks noChangeAspect="1"/>
          </p:cNvPicPr>
          <p:nvPr/>
        </p:nvPicPr>
        <p:blipFill>
          <a:blip r:embed="rId2"/>
          <a:stretch>
            <a:fillRect/>
          </a:stretch>
        </p:blipFill>
        <p:spPr>
          <a:xfrm>
            <a:off x="66602" y="0"/>
            <a:ext cx="6029398" cy="6858000"/>
          </a:xfrm>
          <a:prstGeom prst="rect">
            <a:avLst/>
          </a:prstGeom>
        </p:spPr>
      </p:pic>
      <p:pic>
        <p:nvPicPr>
          <p:cNvPr id="5" name="Picture 4">
            <a:extLst>
              <a:ext uri="{FF2B5EF4-FFF2-40B4-BE49-F238E27FC236}">
                <a16:creationId xmlns:a16="http://schemas.microsoft.com/office/drawing/2014/main" id="{3E9A4CC4-838F-4BE4-97BB-29802F05DBFC}"/>
              </a:ext>
            </a:extLst>
          </p:cNvPr>
          <p:cNvPicPr>
            <a:picLocks noChangeAspect="1"/>
          </p:cNvPicPr>
          <p:nvPr/>
        </p:nvPicPr>
        <p:blipFill>
          <a:blip r:embed="rId3"/>
          <a:stretch>
            <a:fillRect/>
          </a:stretch>
        </p:blipFill>
        <p:spPr>
          <a:xfrm>
            <a:off x="6096000" y="0"/>
            <a:ext cx="5674995" cy="6858000"/>
          </a:xfrm>
          <a:prstGeom prst="rect">
            <a:avLst/>
          </a:prstGeom>
        </p:spPr>
      </p:pic>
      <p:sp>
        <p:nvSpPr>
          <p:cNvPr id="7" name="Rectangle: Rounded Corners 6">
            <a:extLst>
              <a:ext uri="{FF2B5EF4-FFF2-40B4-BE49-F238E27FC236}">
                <a16:creationId xmlns:a16="http://schemas.microsoft.com/office/drawing/2014/main" id="{34CEA10B-BDA6-4355-9392-059108F8BCB7}"/>
              </a:ext>
            </a:extLst>
          </p:cNvPr>
          <p:cNvSpPr/>
          <p:nvPr/>
        </p:nvSpPr>
        <p:spPr>
          <a:xfrm>
            <a:off x="666268" y="299621"/>
            <a:ext cx="5077583" cy="2070717"/>
          </a:xfrm>
          <a:prstGeom prst="roundRect">
            <a:avLst/>
          </a:prstGeom>
          <a:solidFill>
            <a:srgbClr val="78BB6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can you see here? </a:t>
            </a:r>
          </a:p>
          <a:p>
            <a:pPr algn="ctr"/>
            <a:r>
              <a:rPr lang="en-GB" dirty="0">
                <a:solidFill>
                  <a:schemeClr val="tx1"/>
                </a:solidFill>
              </a:rPr>
              <a:t>Try and think of some new adjectives </a:t>
            </a:r>
          </a:p>
          <a:p>
            <a:pPr algn="ctr"/>
            <a:r>
              <a:rPr lang="en-GB" u="sng" dirty="0">
                <a:solidFill>
                  <a:schemeClr val="tx1"/>
                </a:solidFill>
              </a:rPr>
              <a:t>e.g.</a:t>
            </a:r>
          </a:p>
          <a:p>
            <a:pPr algn="ctr"/>
            <a:r>
              <a:rPr lang="en-GB" dirty="0">
                <a:solidFill>
                  <a:schemeClr val="tx1"/>
                </a:solidFill>
              </a:rPr>
              <a:t>Icy, frozen, thawed </a:t>
            </a:r>
          </a:p>
        </p:txBody>
      </p:sp>
    </p:spTree>
    <p:extLst>
      <p:ext uri="{BB962C8B-B14F-4D97-AF65-F5344CB8AC3E}">
        <p14:creationId xmlns:p14="http://schemas.microsoft.com/office/powerpoint/2010/main" val="108996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923EEA-9BA5-435F-8710-45E2778AA6BF}"/>
              </a:ext>
            </a:extLst>
          </p:cNvPr>
          <p:cNvSpPr/>
          <p:nvPr/>
        </p:nvSpPr>
        <p:spPr>
          <a:xfrm>
            <a:off x="0" y="24440"/>
            <a:ext cx="5601810" cy="6833560"/>
          </a:xfrm>
          <a:prstGeom prst="rect">
            <a:avLst/>
          </a:prstGeom>
          <a:solidFill>
            <a:srgbClr val="AAD3CD"/>
          </a:solidFill>
          <a:ln>
            <a:solidFill>
              <a:srgbClr val="AAD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E7C284F-323C-4727-9FEA-13C588368246}"/>
              </a:ext>
            </a:extLst>
          </p:cNvPr>
          <p:cNvSpPr/>
          <p:nvPr/>
        </p:nvSpPr>
        <p:spPr>
          <a:xfrm>
            <a:off x="284086" y="186430"/>
            <a:ext cx="5166804" cy="1491089"/>
          </a:xfrm>
          <a:prstGeom prst="rect">
            <a:avLst/>
          </a:prstGeom>
          <a:solidFill>
            <a:srgbClr val="78BB61"/>
          </a:solidFill>
          <a:ln>
            <a:solidFill>
              <a:srgbClr val="78B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32B5270-C485-4950-A563-4BF917E7C2B6}"/>
              </a:ext>
            </a:extLst>
          </p:cNvPr>
          <p:cNvSpPr/>
          <p:nvPr/>
        </p:nvSpPr>
        <p:spPr>
          <a:xfrm>
            <a:off x="284086" y="163951"/>
            <a:ext cx="5166804" cy="830997"/>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Lesson 2</a:t>
            </a:r>
          </a:p>
          <a:p>
            <a:pPr algn="ctr"/>
            <a:r>
              <a:rPr lang="en-US" sz="2400" b="0" cap="none" spc="0" dirty="0">
                <a:ln w="0"/>
                <a:solidFill>
                  <a:schemeClr val="tx1"/>
                </a:solidFill>
                <a:effectLst>
                  <a:outerShdw blurRad="38100" dist="19050" dir="2700000" algn="tl" rotWithShape="0">
                    <a:schemeClr val="dk1">
                      <a:alpha val="40000"/>
                    </a:schemeClr>
                  </a:outerShdw>
                </a:effectLst>
                <a:latin typeface="Source Sans Pro" panose="020B0503030403020204" pitchFamily="34" charset="0"/>
                <a:ea typeface="Source Sans Pro" panose="020B0503030403020204" pitchFamily="34" charset="0"/>
              </a:rPr>
              <a:t>Activity</a:t>
            </a:r>
          </a:p>
        </p:txBody>
      </p:sp>
      <p:sp>
        <p:nvSpPr>
          <p:cNvPr id="12" name="TextBox 11">
            <a:extLst>
              <a:ext uri="{FF2B5EF4-FFF2-40B4-BE49-F238E27FC236}">
                <a16:creationId xmlns:a16="http://schemas.microsoft.com/office/drawing/2014/main" id="{74459512-58EA-4425-B7CD-1A7230ECEECE}"/>
              </a:ext>
            </a:extLst>
          </p:cNvPr>
          <p:cNvSpPr txBox="1"/>
          <p:nvPr/>
        </p:nvSpPr>
        <p:spPr>
          <a:xfrm>
            <a:off x="429768" y="2048256"/>
            <a:ext cx="4882896" cy="2862322"/>
          </a:xfrm>
          <a:prstGeom prst="rect">
            <a:avLst/>
          </a:prstGeom>
          <a:noFill/>
        </p:spPr>
        <p:txBody>
          <a:bodyPr wrap="square" rtlCol="0">
            <a:spAutoFit/>
          </a:bodyPr>
          <a:lstStyle/>
          <a:p>
            <a:r>
              <a:rPr lang="en-US" sz="1800" b="0" i="1" u="sng" strike="noStrike" baseline="0" dirty="0">
                <a:solidFill>
                  <a:srgbClr val="000000"/>
                </a:solidFill>
                <a:latin typeface="Arial Nova" panose="020B0504020202020204" pitchFamily="34" charset="0"/>
              </a:rPr>
              <a:t>Activity: </a:t>
            </a:r>
          </a:p>
          <a:p>
            <a:r>
              <a:rPr lang="en-US" sz="1800" b="0" i="1" u="none" strike="noStrike" baseline="0" dirty="0">
                <a:solidFill>
                  <a:srgbClr val="000000"/>
                </a:solidFill>
                <a:latin typeface="Arial Nova" panose="020B0504020202020204" pitchFamily="34" charset="0"/>
              </a:rPr>
              <a:t>Write a postcard (pretending that you are on holiday in the Artic). </a:t>
            </a:r>
          </a:p>
          <a:p>
            <a:endParaRPr lang="en-US" i="1" dirty="0">
              <a:solidFill>
                <a:srgbClr val="000000"/>
              </a:solidFill>
              <a:latin typeface="Arial Nova" panose="020B0504020202020204" pitchFamily="34" charset="0"/>
            </a:endParaRPr>
          </a:p>
          <a:p>
            <a:r>
              <a:rPr lang="en-US" sz="1800" b="0" i="1" u="none" strike="noStrike" baseline="0" dirty="0">
                <a:solidFill>
                  <a:srgbClr val="000000"/>
                </a:solidFill>
                <a:latin typeface="Arial Nova" panose="020B0504020202020204" pitchFamily="34" charset="0"/>
              </a:rPr>
              <a:t>Describe what the area is like and animals/creatures you have seen. Try and use lots of adjectives and interesting vocabulary.</a:t>
            </a:r>
          </a:p>
          <a:p>
            <a:endParaRPr lang="en-US" i="1" dirty="0">
              <a:solidFill>
                <a:srgbClr val="000000"/>
              </a:solidFill>
              <a:latin typeface="Arial Nova" panose="020B0504020202020204" pitchFamily="34" charset="0"/>
            </a:endParaRPr>
          </a:p>
          <a:p>
            <a:r>
              <a:rPr lang="en-US" sz="1800" b="0" i="1" u="none" strike="noStrike" baseline="0" dirty="0">
                <a:solidFill>
                  <a:srgbClr val="000000"/>
                </a:solidFill>
                <a:latin typeface="Arial Nova" panose="020B0504020202020204" pitchFamily="34" charset="0"/>
              </a:rPr>
              <a:t>Use some of the keywords to help you with spellings. </a:t>
            </a:r>
            <a:r>
              <a:rPr lang="en-US" sz="1800" b="0" i="0" u="none" strike="noStrike" baseline="0" dirty="0">
                <a:solidFill>
                  <a:srgbClr val="000000"/>
                </a:solidFill>
                <a:latin typeface="Arial Nova" panose="020B0504020202020204" pitchFamily="34" charset="0"/>
              </a:rPr>
              <a:t>	</a:t>
            </a:r>
          </a:p>
        </p:txBody>
      </p:sp>
      <p:pic>
        <p:nvPicPr>
          <p:cNvPr id="5" name="Picture 4">
            <a:extLst>
              <a:ext uri="{FF2B5EF4-FFF2-40B4-BE49-F238E27FC236}">
                <a16:creationId xmlns:a16="http://schemas.microsoft.com/office/drawing/2014/main" id="{B1995033-EB08-4539-8BDF-49131AD34FE1}"/>
              </a:ext>
            </a:extLst>
          </p:cNvPr>
          <p:cNvPicPr>
            <a:picLocks noChangeAspect="1"/>
          </p:cNvPicPr>
          <p:nvPr/>
        </p:nvPicPr>
        <p:blipFill rotWithShape="1">
          <a:blip r:embed="rId2"/>
          <a:srcRect r="13125" b="10702"/>
          <a:stretch/>
        </p:blipFill>
        <p:spPr>
          <a:xfrm>
            <a:off x="357445" y="4839241"/>
            <a:ext cx="1284924" cy="1764459"/>
          </a:xfrm>
          <a:prstGeom prst="rect">
            <a:avLst/>
          </a:prstGeom>
        </p:spPr>
      </p:pic>
      <p:pic>
        <p:nvPicPr>
          <p:cNvPr id="2050" name="Picture 2" descr="Postcard Template Images, Stock Photos &amp; Vectors | Shutterstock">
            <a:extLst>
              <a:ext uri="{FF2B5EF4-FFF2-40B4-BE49-F238E27FC236}">
                <a16:creationId xmlns:a16="http://schemas.microsoft.com/office/drawing/2014/main" id="{8B247BFE-D2A2-48A3-817B-F9A0D3EF7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990" y="1512837"/>
            <a:ext cx="4931149" cy="38567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514171BD-A33C-48C6-831E-4DBF25875EEA}"/>
              </a:ext>
            </a:extLst>
          </p:cNvPr>
          <p:cNvSpPr/>
          <p:nvPr/>
        </p:nvSpPr>
        <p:spPr>
          <a:xfrm>
            <a:off x="6187736" y="5637320"/>
            <a:ext cx="1393794" cy="665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Snow </a:t>
            </a:r>
          </a:p>
        </p:txBody>
      </p:sp>
      <p:sp>
        <p:nvSpPr>
          <p:cNvPr id="10" name="Rectangle: Rounded Corners 9">
            <a:extLst>
              <a:ext uri="{FF2B5EF4-FFF2-40B4-BE49-F238E27FC236}">
                <a16:creationId xmlns:a16="http://schemas.microsoft.com/office/drawing/2014/main" id="{849E22AD-92FF-430D-8AA4-BF0E6A225327}"/>
              </a:ext>
            </a:extLst>
          </p:cNvPr>
          <p:cNvSpPr/>
          <p:nvPr/>
        </p:nvSpPr>
        <p:spPr>
          <a:xfrm>
            <a:off x="8266590" y="5588492"/>
            <a:ext cx="1393794" cy="665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Ice</a:t>
            </a:r>
          </a:p>
        </p:txBody>
      </p:sp>
      <p:sp>
        <p:nvSpPr>
          <p:cNvPr id="11" name="Rectangle: Rounded Corners 10">
            <a:extLst>
              <a:ext uri="{FF2B5EF4-FFF2-40B4-BE49-F238E27FC236}">
                <a16:creationId xmlns:a16="http://schemas.microsoft.com/office/drawing/2014/main" id="{83543504-96FA-4BF4-8AE7-4E6929A46EF5}"/>
              </a:ext>
            </a:extLst>
          </p:cNvPr>
          <p:cNvSpPr/>
          <p:nvPr/>
        </p:nvSpPr>
        <p:spPr>
          <a:xfrm>
            <a:off x="6096000" y="404655"/>
            <a:ext cx="2226815" cy="665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temperature </a:t>
            </a:r>
          </a:p>
        </p:txBody>
      </p:sp>
      <p:sp>
        <p:nvSpPr>
          <p:cNvPr id="14" name="Rectangle: Rounded Corners 13">
            <a:extLst>
              <a:ext uri="{FF2B5EF4-FFF2-40B4-BE49-F238E27FC236}">
                <a16:creationId xmlns:a16="http://schemas.microsoft.com/office/drawing/2014/main" id="{E3D8CB4E-8950-43D9-97EA-A07B3C368C7B}"/>
              </a:ext>
            </a:extLst>
          </p:cNvPr>
          <p:cNvSpPr/>
          <p:nvPr/>
        </p:nvSpPr>
        <p:spPr>
          <a:xfrm>
            <a:off x="8737107" y="413531"/>
            <a:ext cx="1393794" cy="665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conditions</a:t>
            </a:r>
          </a:p>
        </p:txBody>
      </p:sp>
      <p:sp>
        <p:nvSpPr>
          <p:cNvPr id="16" name="Rectangle: Rounded Corners 15">
            <a:extLst>
              <a:ext uri="{FF2B5EF4-FFF2-40B4-BE49-F238E27FC236}">
                <a16:creationId xmlns:a16="http://schemas.microsoft.com/office/drawing/2014/main" id="{E6D86451-0FB3-4577-B45D-AC95057C72F7}"/>
              </a:ext>
            </a:extLst>
          </p:cNvPr>
          <p:cNvSpPr/>
          <p:nvPr/>
        </p:nvSpPr>
        <p:spPr>
          <a:xfrm>
            <a:off x="10246310" y="5597368"/>
            <a:ext cx="1393794" cy="665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burrow</a:t>
            </a:r>
          </a:p>
        </p:txBody>
      </p:sp>
      <p:sp>
        <p:nvSpPr>
          <p:cNvPr id="18" name="Rectangle: Rounded Corners 17">
            <a:extLst>
              <a:ext uri="{FF2B5EF4-FFF2-40B4-BE49-F238E27FC236}">
                <a16:creationId xmlns:a16="http://schemas.microsoft.com/office/drawing/2014/main" id="{6B9CCB2B-3A62-4692-930E-BF908F5592C1}"/>
              </a:ext>
            </a:extLst>
          </p:cNvPr>
          <p:cNvSpPr/>
          <p:nvPr/>
        </p:nvSpPr>
        <p:spPr>
          <a:xfrm>
            <a:off x="10450497" y="637152"/>
            <a:ext cx="1393794" cy="6658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harsh </a:t>
            </a:r>
          </a:p>
        </p:txBody>
      </p:sp>
    </p:spTree>
    <p:extLst>
      <p:ext uri="{BB962C8B-B14F-4D97-AF65-F5344CB8AC3E}">
        <p14:creationId xmlns:p14="http://schemas.microsoft.com/office/powerpoint/2010/main" val="177241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934</Words>
  <Application>Microsoft Office PowerPoint</Application>
  <PresentationFormat>Widescreen</PresentationFormat>
  <Paragraphs>98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Nova</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activities and ideas: lucyparrianenauthor.com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Parrianen</dc:creator>
  <cp:lastModifiedBy>Lucy Parrianen</cp:lastModifiedBy>
  <cp:revision>7</cp:revision>
  <dcterms:created xsi:type="dcterms:W3CDTF">2020-09-20T14:21:43Z</dcterms:created>
  <dcterms:modified xsi:type="dcterms:W3CDTF">2020-09-20T15:13:16Z</dcterms:modified>
</cp:coreProperties>
</file>